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9" r:id="rId3"/>
    <p:sldId id="276" r:id="rId4"/>
    <p:sldId id="260" r:id="rId5"/>
    <p:sldId id="277" r:id="rId6"/>
    <p:sldId id="278" r:id="rId7"/>
    <p:sldId id="280" r:id="rId8"/>
    <p:sldId id="281" r:id="rId9"/>
    <p:sldId id="279" r:id="rId10"/>
    <p:sldId id="282" r:id="rId11"/>
  </p:sldIdLst>
  <p:sldSz cx="24387175" cy="13716000"/>
  <p:notesSz cx="13716000" cy="24387175"/>
  <p:embeddedFontLst>
    <p:embeddedFont>
      <p:font typeface="Bebas Neue" panose="020B0606020202050201" pitchFamily="34" charset="0"/>
      <p:regular r:id="rId13"/>
    </p:embeddedFont>
    <p:embeddedFont>
      <p:font typeface="Poppins SemiBold" panose="020B0604020202020204"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Poppi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gMvTyO2yZ+jP/r+KnIstTACuSH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44C717-EAFA-EF74-4A10-FDC5F1D0A82F}" v="15" dt="2025-02-21T14:02:13.8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3" d="100"/>
          <a:sy n="43" d="100"/>
        </p:scale>
        <p:origin x="1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51"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jithm16122003@gmail.com" userId="0bbe84001fe8dc13" providerId="Windows Live" clId="Web-{0D488B2A-64E3-A14D-9826-26A85CF790BB}"/>
    <pc:docChg chg="modSld">
      <pc:chgData name="prajithm16122003@gmail.com" userId="0bbe84001fe8dc13" providerId="Windows Live" clId="Web-{0D488B2A-64E3-A14D-9826-26A85CF790BB}" dt="2025-02-18T06:27:23.424" v="19"/>
      <pc:docMkLst>
        <pc:docMk/>
      </pc:docMkLst>
      <pc:sldChg chg="addSp delSp modSp modTransition">
        <pc:chgData name="prajithm16122003@gmail.com" userId="0bbe84001fe8dc13" providerId="Windows Live" clId="Web-{0D488B2A-64E3-A14D-9826-26A85CF790BB}" dt="2025-02-18T06:27:23.424" v="19"/>
        <pc:sldMkLst>
          <pc:docMk/>
          <pc:sldMk cId="0" sldId="259"/>
        </pc:sldMkLst>
        <pc:picChg chg="add del mod ord">
          <ac:chgData name="prajithm16122003@gmail.com" userId="0bbe84001fe8dc13" providerId="Windows Live" clId="Web-{0D488B2A-64E3-A14D-9826-26A85CF790BB}" dt="2025-02-18T06:27:23.424" v="19"/>
          <ac:picMkLst>
            <pc:docMk/>
            <pc:sldMk cId="0" sldId="259"/>
            <ac:picMk id="2" creationId="{9FA2B823-A7E8-E4E3-D526-D2F4CEBF7E8D}"/>
          </ac:picMkLst>
        </pc:picChg>
      </pc:sldChg>
      <pc:sldChg chg="delSp delAnim">
        <pc:chgData name="prajithm16122003@gmail.com" userId="0bbe84001fe8dc13" providerId="Windows Live" clId="Web-{0D488B2A-64E3-A14D-9826-26A85CF790BB}" dt="2025-02-18T06:18:42.404" v="0"/>
        <pc:sldMkLst>
          <pc:docMk/>
          <pc:sldMk cId="0" sldId="260"/>
        </pc:sldMkLst>
        <pc:picChg chg="del">
          <ac:chgData name="prajithm16122003@gmail.com" userId="0bbe84001fe8dc13" providerId="Windows Live" clId="Web-{0D488B2A-64E3-A14D-9826-26A85CF790BB}" dt="2025-02-18T06:18:42.404" v="0"/>
          <ac:picMkLst>
            <pc:docMk/>
            <pc:sldMk cId="0" sldId="260"/>
            <ac:picMk id="2" creationId="{00000000-0000-0000-0000-000000000000}"/>
          </ac:picMkLst>
        </pc:picChg>
      </pc:sldChg>
      <pc:sldChg chg="modTransition">
        <pc:chgData name="prajithm16122003@gmail.com" userId="0bbe84001fe8dc13" providerId="Windows Live" clId="Web-{0D488B2A-64E3-A14D-9826-26A85CF790BB}" dt="2025-02-18T06:19:23.829" v="4"/>
        <pc:sldMkLst>
          <pc:docMk/>
          <pc:sldMk cId="1527475993" sldId="276"/>
        </pc:sldMkLst>
      </pc:sldChg>
      <pc:sldChg chg="delSp delAnim">
        <pc:chgData name="prajithm16122003@gmail.com" userId="0bbe84001fe8dc13" providerId="Windows Live" clId="Web-{0D488B2A-64E3-A14D-9826-26A85CF790BB}" dt="2025-02-18T06:18:55.577" v="1"/>
        <pc:sldMkLst>
          <pc:docMk/>
          <pc:sldMk cId="2149587416" sldId="277"/>
        </pc:sldMkLst>
        <pc:picChg chg="del">
          <ac:chgData name="prajithm16122003@gmail.com" userId="0bbe84001fe8dc13" providerId="Windows Live" clId="Web-{0D488B2A-64E3-A14D-9826-26A85CF790BB}" dt="2025-02-18T06:18:55.577" v="1"/>
          <ac:picMkLst>
            <pc:docMk/>
            <pc:sldMk cId="2149587416" sldId="277"/>
            <ac:picMk id="12" creationId="{00000000-0000-0000-0000-000000000000}"/>
          </ac:picMkLst>
        </pc:picChg>
      </pc:sldChg>
      <pc:sldChg chg="delSp">
        <pc:chgData name="prajithm16122003@gmail.com" userId="0bbe84001fe8dc13" providerId="Windows Live" clId="Web-{0D488B2A-64E3-A14D-9826-26A85CF790BB}" dt="2025-02-18T06:18:59.749" v="2"/>
        <pc:sldMkLst>
          <pc:docMk/>
          <pc:sldMk cId="4271801674" sldId="278"/>
        </pc:sldMkLst>
        <pc:picChg chg="del">
          <ac:chgData name="prajithm16122003@gmail.com" userId="0bbe84001fe8dc13" providerId="Windows Live" clId="Web-{0D488B2A-64E3-A14D-9826-26A85CF790BB}" dt="2025-02-18T06:18:59.749" v="2"/>
          <ac:picMkLst>
            <pc:docMk/>
            <pc:sldMk cId="4271801674" sldId="278"/>
            <ac:picMk id="20" creationId="{00000000-0000-0000-0000-000000000000}"/>
          </ac:picMkLst>
        </pc:picChg>
      </pc:sldChg>
    </pc:docChg>
  </pc:docChgLst>
  <pc:docChgLst>
    <pc:chgData name="prajithm16122003@gmail.com" userId="0bbe84001fe8dc13" providerId="Windows Live" clId="Web-{EF44C717-EAFA-EF74-4A10-FDC5F1D0A82F}"/>
    <pc:docChg chg="modSld">
      <pc:chgData name="prajithm16122003@gmail.com" userId="0bbe84001fe8dc13" providerId="Windows Live" clId="Web-{EF44C717-EAFA-EF74-4A10-FDC5F1D0A82F}" dt="2025-02-21T14:02:11.211" v="7" actId="20577"/>
      <pc:docMkLst>
        <pc:docMk/>
      </pc:docMkLst>
      <pc:sldChg chg="modSp">
        <pc:chgData name="prajithm16122003@gmail.com" userId="0bbe84001fe8dc13" providerId="Windows Live" clId="Web-{EF44C717-EAFA-EF74-4A10-FDC5F1D0A82F}" dt="2025-02-21T14:02:11.211" v="7" actId="20577"/>
        <pc:sldMkLst>
          <pc:docMk/>
          <pc:sldMk cId="0" sldId="260"/>
        </pc:sldMkLst>
        <pc:spChg chg="mod">
          <ac:chgData name="prajithm16122003@gmail.com" userId="0bbe84001fe8dc13" providerId="Windows Live" clId="Web-{EF44C717-EAFA-EF74-4A10-FDC5F1D0A82F}" dt="2025-02-21T14:02:11.211" v="7" actId="20577"/>
          <ac:spMkLst>
            <pc:docMk/>
            <pc:sldMk cId="0" sldId="260"/>
            <ac:spMk id="2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74918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2acd5f69be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g2acd5f69be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 name="Google Shape;14;g2acd5f69be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270148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9928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acd5f69be1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g2acd5f69be1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g2acd5f69be1_0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1247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15697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84266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558644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76821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682795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507731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acd5f69be1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g2acd5f69be1_0_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g2acd5f69be1_0_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989632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1.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5.jpg"/><Relationship Id="rId4" Type="http://schemas.openxmlformats.org/officeDocument/2006/relationships/image" Target="../media/image3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5"/>
        <p:cNvGrpSpPr/>
        <p:nvPr/>
      </p:nvGrpSpPr>
      <p:grpSpPr>
        <a:xfrm>
          <a:off x="0" y="0"/>
          <a:ext cx="0" cy="0"/>
          <a:chOff x="0" y="0"/>
          <a:chExt cx="0" cy="0"/>
        </a:xfrm>
      </p:grpSpPr>
      <p:pic>
        <p:nvPicPr>
          <p:cNvPr id="16" name="Google Shape;16;g2acd5f69be1_0_0"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7" name="Google Shape;17;g2acd5f69be1_0_0" descr="preencoded.png"/>
          <p:cNvPicPr preferRelativeResize="0"/>
          <p:nvPr/>
        </p:nvPicPr>
        <p:blipFill rotWithShape="1">
          <a:blip r:embed="rId4">
            <a:alphaModFix/>
          </a:blip>
          <a:srcRect/>
          <a:stretch/>
        </p:blipFill>
        <p:spPr>
          <a:xfrm>
            <a:off x="1860644" y="7493000"/>
            <a:ext cx="20665759" cy="3022600"/>
          </a:xfrm>
          <a:prstGeom prst="rect">
            <a:avLst/>
          </a:prstGeom>
          <a:noFill/>
          <a:ln>
            <a:noFill/>
          </a:ln>
        </p:spPr>
      </p:pic>
      <p:pic>
        <p:nvPicPr>
          <p:cNvPr id="18" name="Google Shape;18;g2acd5f69be1_0_0" descr="preencoded.png"/>
          <p:cNvPicPr preferRelativeResize="0"/>
          <p:nvPr/>
        </p:nvPicPr>
        <p:blipFill rotWithShape="1">
          <a:blip r:embed="rId5">
            <a:alphaModFix/>
          </a:blip>
          <a:srcRect/>
          <a:stretch/>
        </p:blipFill>
        <p:spPr>
          <a:xfrm>
            <a:off x="3797775" y="3479800"/>
            <a:ext cx="16804200" cy="3621689"/>
          </a:xfrm>
          <a:prstGeom prst="rect">
            <a:avLst/>
          </a:prstGeom>
          <a:noFill/>
          <a:ln>
            <a:noFill/>
          </a:ln>
        </p:spPr>
      </p:pic>
      <p:sp>
        <p:nvSpPr>
          <p:cNvPr id="19" name="Google Shape;19;g2acd5f69be1_0_0"/>
          <p:cNvSpPr/>
          <p:nvPr/>
        </p:nvSpPr>
        <p:spPr>
          <a:xfrm>
            <a:off x="8141718" y="3733800"/>
            <a:ext cx="9132300" cy="4673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0" b="0" i="0" u="none" strike="noStrike" cap="none" dirty="0">
                <a:solidFill>
                  <a:srgbClr val="04F7FF"/>
                </a:solidFill>
                <a:latin typeface="Bebas Neue"/>
                <a:ea typeface="Bebas Neue"/>
                <a:cs typeface="Bebas Neue"/>
                <a:sym typeface="Bebas Neue"/>
              </a:rPr>
              <a:t>eSports</a:t>
            </a:r>
            <a:endParaRPr sz="24000" b="0" i="0" u="none" strike="noStrike" cap="none" dirty="0">
              <a:solidFill>
                <a:schemeClr val="dk1"/>
              </a:solidFill>
              <a:latin typeface="Calibri"/>
              <a:ea typeface="Calibri"/>
              <a:cs typeface="Calibri"/>
              <a:sym typeface="Calibri"/>
            </a:endParaRPr>
          </a:p>
        </p:txBody>
      </p:sp>
      <p:sp>
        <p:nvSpPr>
          <p:cNvPr id="20" name="Google Shape;20;g2acd5f69be1_0_0"/>
          <p:cNvSpPr/>
          <p:nvPr/>
        </p:nvSpPr>
        <p:spPr>
          <a:xfrm>
            <a:off x="5690314" y="8407500"/>
            <a:ext cx="13435886" cy="1490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400" dirty="0">
                <a:solidFill>
                  <a:srgbClr val="FFFFFF"/>
                </a:solidFill>
                <a:latin typeface="Poppins SemiBold"/>
                <a:ea typeface="Calibri"/>
                <a:cs typeface="Poppins SemiBold"/>
                <a:sym typeface="Poppins SemiBold"/>
              </a:rPr>
              <a:t>TOP EARNING TEAMS AND PLAYERS</a:t>
            </a:r>
            <a:endParaRPr sz="6400" b="0" i="0" u="none" strike="noStrike" cap="none" dirty="0">
              <a:solidFill>
                <a:schemeClr val="dk1"/>
              </a:solidFill>
              <a:latin typeface="Calibri"/>
              <a:ea typeface="Calibri"/>
              <a:cs typeface="Calibri"/>
              <a:sym typeface="Calibri"/>
            </a:endParaRPr>
          </a:p>
        </p:txBody>
      </p:sp>
      <p:sp>
        <p:nvSpPr>
          <p:cNvPr id="21" name="Google Shape;21;g2acd5f69be1_0_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02" y="0"/>
            <a:ext cx="2214491" cy="3807064"/>
          </a:xfrm>
          <a:prstGeom prst="rect">
            <a:avLst/>
          </a:prstGeom>
        </p:spPr>
      </p:pic>
      <p:sp>
        <p:nvSpPr>
          <p:cNvPr id="2" name="Rectangle 1"/>
          <p:cNvSpPr/>
          <p:nvPr/>
        </p:nvSpPr>
        <p:spPr>
          <a:xfrm>
            <a:off x="10000822" y="12604424"/>
            <a:ext cx="6967237" cy="523220"/>
          </a:xfrm>
          <a:prstGeom prst="rect">
            <a:avLst/>
          </a:prstGeom>
        </p:spPr>
        <p:txBody>
          <a:bodyPr wrap="square">
            <a:spAutoFit/>
          </a:bodyPr>
          <a:lstStyle/>
          <a:p>
            <a:r>
              <a:rPr lang="en-US" sz="2800" dirty="0">
                <a:solidFill>
                  <a:schemeClr val="bg1"/>
                </a:solidFill>
                <a:latin typeface="Poppins" panose="020B0604020202020204" charset="0"/>
                <a:cs typeface="Poppins" panose="020B0604020202020204" charset="0"/>
              </a:rPr>
              <a:t>SUBMITTED BY, PRAJITH.M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drap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pic>
        <p:nvPicPr>
          <p:cNvPr id="8" name="Google Shape;29;g2acd5f69be1_0_11" descr="preencoded.png"/>
          <p:cNvPicPr preferRelativeResize="0"/>
          <p:nvPr/>
        </p:nvPicPr>
        <p:blipFill rotWithShape="1">
          <a:blip r:embed="rId4">
            <a:alphaModFix/>
          </a:blip>
          <a:srcRect/>
          <a:stretch/>
        </p:blipFill>
        <p:spPr>
          <a:xfrm>
            <a:off x="5937128" y="5961205"/>
            <a:ext cx="11767484" cy="1793590"/>
          </a:xfrm>
          <a:prstGeom prst="rect">
            <a:avLst/>
          </a:prstGeom>
          <a:noFill/>
          <a:ln>
            <a:noFill/>
          </a:ln>
        </p:spPr>
      </p:pic>
      <p:sp>
        <p:nvSpPr>
          <p:cNvPr id="2" name="Rectangle 1"/>
          <p:cNvSpPr/>
          <p:nvPr/>
        </p:nvSpPr>
        <p:spPr>
          <a:xfrm>
            <a:off x="6985000" y="6073170"/>
            <a:ext cx="9753599" cy="1569660"/>
          </a:xfrm>
          <a:prstGeom prst="rect">
            <a:avLst/>
          </a:prstGeom>
        </p:spPr>
        <p:txBody>
          <a:bodyPr wrap="square">
            <a:spAutoFit/>
          </a:bodyPr>
          <a:lstStyle/>
          <a:p>
            <a:pPr lvl="0" algn="ctr"/>
            <a:r>
              <a:rPr lang="en-US" sz="9600" dirty="0">
                <a:solidFill>
                  <a:srgbClr val="04F7FF"/>
                </a:solidFill>
                <a:latin typeface="Bebas Neue"/>
                <a:ea typeface="Calibri"/>
                <a:cs typeface="Calibri"/>
                <a:sym typeface="Bebas Neue"/>
              </a:rPr>
              <a:t>THANK YOU</a:t>
            </a:r>
            <a:endParaRPr lang="en-US" sz="9600" dirty="0">
              <a:solidFill>
                <a:schemeClr val="dk1"/>
              </a:solidFill>
              <a:latin typeface="Calibri"/>
              <a:ea typeface="Calibri"/>
              <a:cs typeface="Calibri"/>
              <a:sym typeface="Calibri"/>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85805" y="7726483"/>
            <a:ext cx="6667372" cy="4401550"/>
          </a:xfrm>
          <a:prstGeom prst="rect">
            <a:avLst/>
          </a:prstGeom>
        </p:spPr>
      </p:pic>
    </p:spTree>
    <p:extLst>
      <p:ext uri="{BB962C8B-B14F-4D97-AF65-F5344CB8AC3E}">
        <p14:creationId xmlns:p14="http://schemas.microsoft.com/office/powerpoint/2010/main" val="62282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0"/>
                                        </p:tgtEl>
                                        <p:attrNameLst>
                                          <p:attrName>ppt_w</p:attrName>
                                        </p:attrNameLst>
                                      </p:cBhvr>
                                      <p:tavLst>
                                        <p:tav tm="0">
                                          <p:val>
                                            <p:strVal val="ppt_w"/>
                                          </p:val>
                                        </p:tav>
                                        <p:tav tm="100000">
                                          <p:val>
                                            <p:fltVal val="0"/>
                                          </p:val>
                                        </p:tav>
                                      </p:tavLst>
                                    </p:anim>
                                    <p:anim calcmode="lin" valueType="num">
                                      <p:cBhvr>
                                        <p:cTn id="7" dur="1000"/>
                                        <p:tgtEl>
                                          <p:spTgt spid="10"/>
                                        </p:tgtEl>
                                        <p:attrNameLst>
                                          <p:attrName>ppt_h</p:attrName>
                                        </p:attrNameLst>
                                      </p:cBhvr>
                                      <p:tavLst>
                                        <p:tav tm="0">
                                          <p:val>
                                            <p:strVal val="ppt_h"/>
                                          </p:val>
                                        </p:tav>
                                        <p:tav tm="100000">
                                          <p:val>
                                            <p:fltVal val="0"/>
                                          </p:val>
                                        </p:tav>
                                      </p:tavLst>
                                    </p:anim>
                                    <p:anim calcmode="lin" valueType="num">
                                      <p:cBhvr>
                                        <p:cTn id="8" dur="1000"/>
                                        <p:tgtEl>
                                          <p:spTgt spid="10"/>
                                        </p:tgtEl>
                                        <p:attrNameLst>
                                          <p:attrName>style.rotation</p:attrName>
                                        </p:attrNameLst>
                                      </p:cBhvr>
                                      <p:tavLst>
                                        <p:tav tm="0">
                                          <p:val>
                                            <p:fltVal val="0"/>
                                          </p:val>
                                        </p:tav>
                                        <p:tav tm="100000">
                                          <p:val>
                                            <p:fltVal val="90"/>
                                          </p:val>
                                        </p:tav>
                                      </p:tavLst>
                                    </p:anim>
                                    <p:animEffect transition="out" filter="fade">
                                      <p:cBhvr>
                                        <p:cTn id="9" dur="1000"/>
                                        <p:tgtEl>
                                          <p:spTgt spid="10"/>
                                        </p:tgtEl>
                                      </p:cBhvr>
                                    </p:animEffect>
                                    <p:set>
                                      <p:cBhvr>
                                        <p:cTn id="10"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03"/>
        <p:cNvGrpSpPr/>
        <p:nvPr/>
      </p:nvGrpSpPr>
      <p:grpSpPr>
        <a:xfrm>
          <a:off x="0" y="0"/>
          <a:ext cx="0" cy="0"/>
          <a:chOff x="0" y="0"/>
          <a:chExt cx="0" cy="0"/>
        </a:xfrm>
      </p:grpSpPr>
      <p:pic>
        <p:nvPicPr>
          <p:cNvPr id="104" name="Google Shape;104;g2acd5f69be1_0_85"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pic>
        <p:nvPicPr>
          <p:cNvPr id="105" name="Google Shape;105;g2acd5f69be1_0_85" descr="preencoded.png"/>
          <p:cNvPicPr preferRelativeResize="0"/>
          <p:nvPr/>
        </p:nvPicPr>
        <p:blipFill rotWithShape="1">
          <a:blip r:embed="rId4">
            <a:alphaModFix/>
          </a:blip>
          <a:srcRect/>
          <a:stretch/>
        </p:blipFill>
        <p:spPr>
          <a:xfrm>
            <a:off x="6314388" y="10119010"/>
            <a:ext cx="11767484" cy="1793590"/>
          </a:xfrm>
          <a:prstGeom prst="rect">
            <a:avLst/>
          </a:prstGeom>
          <a:noFill/>
          <a:ln>
            <a:noFill/>
          </a:ln>
        </p:spPr>
      </p:pic>
      <p:pic>
        <p:nvPicPr>
          <p:cNvPr id="106" name="Google Shape;106;g2acd5f69be1_0_85" descr="preencoded.png"/>
          <p:cNvPicPr preferRelativeResize="0"/>
          <p:nvPr/>
        </p:nvPicPr>
        <p:blipFill rotWithShape="1">
          <a:blip r:embed="rId5">
            <a:alphaModFix/>
          </a:blip>
          <a:srcRect/>
          <a:stretch/>
        </p:blipFill>
        <p:spPr>
          <a:xfrm>
            <a:off x="6504552" y="10253554"/>
            <a:ext cx="11387516" cy="1524493"/>
          </a:xfrm>
          <a:prstGeom prst="rect">
            <a:avLst/>
          </a:prstGeom>
          <a:noFill/>
          <a:ln>
            <a:noFill/>
          </a:ln>
        </p:spPr>
      </p:pic>
      <p:pic>
        <p:nvPicPr>
          <p:cNvPr id="107" name="Google Shape;107;g2acd5f69be1_0_85" descr="preencoded.png"/>
          <p:cNvPicPr preferRelativeResize="0"/>
          <p:nvPr/>
        </p:nvPicPr>
        <p:blipFill rotWithShape="1">
          <a:blip r:embed="rId6">
            <a:alphaModFix/>
          </a:blip>
          <a:srcRect/>
          <a:stretch/>
        </p:blipFill>
        <p:spPr>
          <a:xfrm>
            <a:off x="3701313" y="1803403"/>
            <a:ext cx="867066" cy="866958"/>
          </a:xfrm>
          <a:prstGeom prst="rect">
            <a:avLst/>
          </a:prstGeom>
          <a:noFill/>
          <a:ln>
            <a:noFill/>
          </a:ln>
        </p:spPr>
      </p:pic>
      <p:pic>
        <p:nvPicPr>
          <p:cNvPr id="108" name="Google Shape;108;g2acd5f69be1_0_85" descr="preencoded.png"/>
          <p:cNvPicPr preferRelativeResize="0"/>
          <p:nvPr/>
        </p:nvPicPr>
        <p:blipFill rotWithShape="1">
          <a:blip r:embed="rId7">
            <a:alphaModFix/>
          </a:blip>
          <a:srcRect/>
          <a:stretch/>
        </p:blipFill>
        <p:spPr>
          <a:xfrm>
            <a:off x="19828226" y="1803403"/>
            <a:ext cx="867066" cy="866958"/>
          </a:xfrm>
          <a:prstGeom prst="rect">
            <a:avLst/>
          </a:prstGeom>
          <a:noFill/>
          <a:ln>
            <a:noFill/>
          </a:ln>
        </p:spPr>
      </p:pic>
      <p:pic>
        <p:nvPicPr>
          <p:cNvPr id="109" name="Google Shape;109;g2acd5f69be1_0_85" descr="preencoded.png"/>
          <p:cNvPicPr preferRelativeResize="0"/>
          <p:nvPr/>
        </p:nvPicPr>
        <p:blipFill rotWithShape="1">
          <a:blip r:embed="rId8">
            <a:alphaModFix/>
          </a:blip>
          <a:srcRect/>
          <a:stretch/>
        </p:blipFill>
        <p:spPr>
          <a:xfrm>
            <a:off x="3701313" y="1803403"/>
            <a:ext cx="16993975" cy="9212210"/>
          </a:xfrm>
          <a:prstGeom prst="rect">
            <a:avLst/>
          </a:prstGeom>
          <a:noFill/>
          <a:ln>
            <a:noFill/>
          </a:ln>
        </p:spPr>
      </p:pic>
      <p:pic>
        <p:nvPicPr>
          <p:cNvPr id="110" name="Google Shape;110;g2acd5f69be1_0_85" descr="preencoded.png"/>
          <p:cNvPicPr preferRelativeResize="0"/>
          <p:nvPr/>
        </p:nvPicPr>
        <p:blipFill rotWithShape="1">
          <a:blip r:embed="rId9">
            <a:alphaModFix/>
          </a:blip>
          <a:srcRect/>
          <a:stretch/>
        </p:blipFill>
        <p:spPr>
          <a:xfrm>
            <a:off x="3835876" y="1937947"/>
            <a:ext cx="16724850" cy="8943491"/>
          </a:xfrm>
          <a:prstGeom prst="rect">
            <a:avLst/>
          </a:prstGeom>
          <a:noFill/>
          <a:ln>
            <a:noFill/>
          </a:ln>
        </p:spPr>
      </p:pic>
      <p:pic>
        <p:nvPicPr>
          <p:cNvPr id="111" name="Google Shape;111;g2acd5f69be1_0_85" descr="preencoded.png"/>
          <p:cNvPicPr preferRelativeResize="0"/>
          <p:nvPr/>
        </p:nvPicPr>
        <p:blipFill rotWithShape="1">
          <a:blip r:embed="rId10">
            <a:alphaModFix/>
          </a:blip>
          <a:srcRect/>
          <a:stretch/>
        </p:blipFill>
        <p:spPr>
          <a:xfrm>
            <a:off x="3993676" y="2123517"/>
            <a:ext cx="16409276" cy="3056167"/>
          </a:xfrm>
          <a:prstGeom prst="rect">
            <a:avLst/>
          </a:prstGeom>
          <a:noFill/>
          <a:ln>
            <a:noFill/>
          </a:ln>
        </p:spPr>
      </p:pic>
      <p:pic>
        <p:nvPicPr>
          <p:cNvPr id="112" name="Google Shape;112;g2acd5f69be1_0_85" descr="preencoded.png"/>
          <p:cNvPicPr preferRelativeResize="0"/>
          <p:nvPr/>
        </p:nvPicPr>
        <p:blipFill rotWithShape="1">
          <a:blip r:embed="rId11">
            <a:alphaModFix/>
          </a:blip>
          <a:srcRect/>
          <a:stretch/>
        </p:blipFill>
        <p:spPr>
          <a:xfrm>
            <a:off x="14472721" y="8508144"/>
            <a:ext cx="5930212" cy="2251850"/>
          </a:xfrm>
          <a:prstGeom prst="rect">
            <a:avLst/>
          </a:prstGeom>
          <a:noFill/>
          <a:ln>
            <a:noFill/>
          </a:ln>
        </p:spPr>
      </p:pic>
      <p:pic>
        <p:nvPicPr>
          <p:cNvPr id="113" name="Google Shape;113;g2acd5f69be1_0_85" descr="preencoded.png"/>
          <p:cNvPicPr preferRelativeResize="0"/>
          <p:nvPr/>
        </p:nvPicPr>
        <p:blipFill rotWithShape="1">
          <a:blip r:embed="rId12">
            <a:alphaModFix/>
          </a:blip>
          <a:srcRect/>
          <a:stretch/>
        </p:blipFill>
        <p:spPr>
          <a:xfrm>
            <a:off x="20366481" y="5466941"/>
            <a:ext cx="65244" cy="65236"/>
          </a:xfrm>
          <a:prstGeom prst="rect">
            <a:avLst/>
          </a:prstGeom>
          <a:noFill/>
          <a:ln>
            <a:noFill/>
          </a:ln>
        </p:spPr>
      </p:pic>
      <p:pic>
        <p:nvPicPr>
          <p:cNvPr id="114" name="Google Shape;114;g2acd5f69be1_0_85" descr="preencoded.png"/>
          <p:cNvPicPr preferRelativeResize="0"/>
          <p:nvPr/>
        </p:nvPicPr>
        <p:blipFill rotWithShape="1">
          <a:blip r:embed="rId13">
            <a:alphaModFix/>
          </a:blip>
          <a:srcRect/>
          <a:stretch/>
        </p:blipFill>
        <p:spPr>
          <a:xfrm>
            <a:off x="20366481" y="5857984"/>
            <a:ext cx="65244" cy="65236"/>
          </a:xfrm>
          <a:prstGeom prst="rect">
            <a:avLst/>
          </a:prstGeom>
          <a:noFill/>
          <a:ln>
            <a:noFill/>
          </a:ln>
        </p:spPr>
      </p:pic>
      <p:pic>
        <p:nvPicPr>
          <p:cNvPr id="115" name="Google Shape;115;g2acd5f69be1_0_85" descr="preencoded.png"/>
          <p:cNvPicPr preferRelativeResize="0"/>
          <p:nvPr/>
        </p:nvPicPr>
        <p:blipFill rotWithShape="1">
          <a:blip r:embed="rId14">
            <a:alphaModFix/>
          </a:blip>
          <a:srcRect/>
          <a:stretch/>
        </p:blipFill>
        <p:spPr>
          <a:xfrm>
            <a:off x="20366481" y="6248651"/>
            <a:ext cx="65244" cy="65236"/>
          </a:xfrm>
          <a:prstGeom prst="rect">
            <a:avLst/>
          </a:prstGeom>
          <a:noFill/>
          <a:ln>
            <a:noFill/>
          </a:ln>
        </p:spPr>
      </p:pic>
      <p:pic>
        <p:nvPicPr>
          <p:cNvPr id="116" name="Google Shape;116;g2acd5f69be1_0_85" descr="preencoded.png"/>
          <p:cNvPicPr preferRelativeResize="0"/>
          <p:nvPr/>
        </p:nvPicPr>
        <p:blipFill rotWithShape="1">
          <a:blip r:embed="rId15">
            <a:alphaModFix/>
          </a:blip>
          <a:srcRect/>
          <a:stretch/>
        </p:blipFill>
        <p:spPr>
          <a:xfrm>
            <a:off x="20366481" y="6639685"/>
            <a:ext cx="65244" cy="65236"/>
          </a:xfrm>
          <a:prstGeom prst="rect">
            <a:avLst/>
          </a:prstGeom>
          <a:noFill/>
          <a:ln>
            <a:noFill/>
          </a:ln>
        </p:spPr>
      </p:pic>
      <p:pic>
        <p:nvPicPr>
          <p:cNvPr id="117" name="Google Shape;117;g2acd5f69be1_0_85" descr="preencoded.png"/>
          <p:cNvPicPr preferRelativeResize="0"/>
          <p:nvPr/>
        </p:nvPicPr>
        <p:blipFill rotWithShape="1">
          <a:blip r:embed="rId16">
            <a:alphaModFix/>
          </a:blip>
          <a:srcRect/>
          <a:stretch/>
        </p:blipFill>
        <p:spPr>
          <a:xfrm>
            <a:off x="20366481" y="7030355"/>
            <a:ext cx="65244" cy="65233"/>
          </a:xfrm>
          <a:prstGeom prst="rect">
            <a:avLst/>
          </a:prstGeom>
          <a:noFill/>
          <a:ln>
            <a:noFill/>
          </a:ln>
        </p:spPr>
      </p:pic>
      <p:pic>
        <p:nvPicPr>
          <p:cNvPr id="118" name="Google Shape;118;g2acd5f69be1_0_85" descr="preencoded.png"/>
          <p:cNvPicPr preferRelativeResize="0"/>
          <p:nvPr/>
        </p:nvPicPr>
        <p:blipFill rotWithShape="1">
          <a:blip r:embed="rId17">
            <a:alphaModFix/>
          </a:blip>
          <a:srcRect/>
          <a:stretch/>
        </p:blipFill>
        <p:spPr>
          <a:xfrm>
            <a:off x="20366481" y="7421395"/>
            <a:ext cx="65244" cy="65233"/>
          </a:xfrm>
          <a:prstGeom prst="rect">
            <a:avLst/>
          </a:prstGeom>
          <a:noFill/>
          <a:ln>
            <a:noFill/>
          </a:ln>
        </p:spPr>
      </p:pic>
      <p:pic>
        <p:nvPicPr>
          <p:cNvPr id="119" name="Google Shape;119;g2acd5f69be1_0_85" descr="preencoded.png"/>
          <p:cNvPicPr preferRelativeResize="0"/>
          <p:nvPr/>
        </p:nvPicPr>
        <p:blipFill rotWithShape="1">
          <a:blip r:embed="rId18">
            <a:alphaModFix/>
          </a:blip>
          <a:srcRect/>
          <a:stretch/>
        </p:blipFill>
        <p:spPr>
          <a:xfrm>
            <a:off x="20366481" y="7812066"/>
            <a:ext cx="65244" cy="65233"/>
          </a:xfrm>
          <a:prstGeom prst="rect">
            <a:avLst/>
          </a:prstGeom>
          <a:noFill/>
          <a:ln>
            <a:noFill/>
          </a:ln>
        </p:spPr>
      </p:pic>
      <p:pic>
        <p:nvPicPr>
          <p:cNvPr id="120" name="Google Shape;120;g2acd5f69be1_0_85" descr="preencoded.png"/>
          <p:cNvPicPr preferRelativeResize="0"/>
          <p:nvPr/>
        </p:nvPicPr>
        <p:blipFill rotWithShape="1">
          <a:blip r:embed="rId19">
            <a:alphaModFix/>
          </a:blip>
          <a:srcRect/>
          <a:stretch/>
        </p:blipFill>
        <p:spPr>
          <a:xfrm>
            <a:off x="20366481" y="8203105"/>
            <a:ext cx="65244" cy="65233"/>
          </a:xfrm>
          <a:prstGeom prst="rect">
            <a:avLst/>
          </a:prstGeom>
          <a:noFill/>
          <a:ln>
            <a:noFill/>
          </a:ln>
        </p:spPr>
      </p:pic>
      <p:pic>
        <p:nvPicPr>
          <p:cNvPr id="121" name="Google Shape;121;g2acd5f69be1_0_85" descr="preencoded.png"/>
          <p:cNvPicPr preferRelativeResize="0"/>
          <p:nvPr/>
        </p:nvPicPr>
        <p:blipFill rotWithShape="1">
          <a:blip r:embed="rId20">
            <a:alphaModFix/>
          </a:blip>
          <a:srcRect/>
          <a:stretch/>
        </p:blipFill>
        <p:spPr>
          <a:xfrm>
            <a:off x="3993676" y="8508144"/>
            <a:ext cx="5930212" cy="2251850"/>
          </a:xfrm>
          <a:prstGeom prst="rect">
            <a:avLst/>
          </a:prstGeom>
          <a:noFill/>
          <a:ln>
            <a:noFill/>
          </a:ln>
        </p:spPr>
      </p:pic>
      <p:pic>
        <p:nvPicPr>
          <p:cNvPr id="122" name="Google Shape;122;g2acd5f69be1_0_85" descr="preencoded.png"/>
          <p:cNvPicPr preferRelativeResize="0"/>
          <p:nvPr/>
        </p:nvPicPr>
        <p:blipFill rotWithShape="1">
          <a:blip r:embed="rId21">
            <a:alphaModFix/>
          </a:blip>
          <a:srcRect/>
          <a:stretch/>
        </p:blipFill>
        <p:spPr>
          <a:xfrm>
            <a:off x="3964877" y="5466941"/>
            <a:ext cx="65244" cy="65236"/>
          </a:xfrm>
          <a:prstGeom prst="rect">
            <a:avLst/>
          </a:prstGeom>
          <a:noFill/>
          <a:ln>
            <a:noFill/>
          </a:ln>
        </p:spPr>
      </p:pic>
      <p:pic>
        <p:nvPicPr>
          <p:cNvPr id="123" name="Google Shape;123;g2acd5f69be1_0_85" descr="preencoded.png"/>
          <p:cNvPicPr preferRelativeResize="0"/>
          <p:nvPr/>
        </p:nvPicPr>
        <p:blipFill rotWithShape="1">
          <a:blip r:embed="rId22">
            <a:alphaModFix/>
          </a:blip>
          <a:srcRect/>
          <a:stretch/>
        </p:blipFill>
        <p:spPr>
          <a:xfrm>
            <a:off x="3964877" y="5857984"/>
            <a:ext cx="65244" cy="65236"/>
          </a:xfrm>
          <a:prstGeom prst="rect">
            <a:avLst/>
          </a:prstGeom>
          <a:noFill/>
          <a:ln>
            <a:noFill/>
          </a:ln>
        </p:spPr>
      </p:pic>
      <p:pic>
        <p:nvPicPr>
          <p:cNvPr id="124" name="Google Shape;124;g2acd5f69be1_0_85" descr="preencoded.png"/>
          <p:cNvPicPr preferRelativeResize="0"/>
          <p:nvPr/>
        </p:nvPicPr>
        <p:blipFill rotWithShape="1">
          <a:blip r:embed="rId23">
            <a:alphaModFix/>
          </a:blip>
          <a:srcRect/>
          <a:stretch/>
        </p:blipFill>
        <p:spPr>
          <a:xfrm>
            <a:off x="3964877" y="6248651"/>
            <a:ext cx="65244" cy="65236"/>
          </a:xfrm>
          <a:prstGeom prst="rect">
            <a:avLst/>
          </a:prstGeom>
          <a:noFill/>
          <a:ln>
            <a:noFill/>
          </a:ln>
        </p:spPr>
      </p:pic>
      <p:pic>
        <p:nvPicPr>
          <p:cNvPr id="125" name="Google Shape;125;g2acd5f69be1_0_85" descr="preencoded.png"/>
          <p:cNvPicPr preferRelativeResize="0"/>
          <p:nvPr/>
        </p:nvPicPr>
        <p:blipFill rotWithShape="1">
          <a:blip r:embed="rId24">
            <a:alphaModFix/>
          </a:blip>
          <a:srcRect/>
          <a:stretch/>
        </p:blipFill>
        <p:spPr>
          <a:xfrm>
            <a:off x="3964877" y="6639685"/>
            <a:ext cx="65244" cy="65236"/>
          </a:xfrm>
          <a:prstGeom prst="rect">
            <a:avLst/>
          </a:prstGeom>
          <a:noFill/>
          <a:ln>
            <a:noFill/>
          </a:ln>
        </p:spPr>
      </p:pic>
      <p:pic>
        <p:nvPicPr>
          <p:cNvPr id="126" name="Google Shape;126;g2acd5f69be1_0_85" descr="preencoded.png"/>
          <p:cNvPicPr preferRelativeResize="0"/>
          <p:nvPr/>
        </p:nvPicPr>
        <p:blipFill rotWithShape="1">
          <a:blip r:embed="rId25">
            <a:alphaModFix/>
          </a:blip>
          <a:srcRect/>
          <a:stretch/>
        </p:blipFill>
        <p:spPr>
          <a:xfrm>
            <a:off x="3964877" y="7030355"/>
            <a:ext cx="65244" cy="65233"/>
          </a:xfrm>
          <a:prstGeom prst="rect">
            <a:avLst/>
          </a:prstGeom>
          <a:noFill/>
          <a:ln>
            <a:noFill/>
          </a:ln>
        </p:spPr>
      </p:pic>
      <p:pic>
        <p:nvPicPr>
          <p:cNvPr id="127" name="Google Shape;127;g2acd5f69be1_0_85" descr="preencoded.png"/>
          <p:cNvPicPr preferRelativeResize="0"/>
          <p:nvPr/>
        </p:nvPicPr>
        <p:blipFill rotWithShape="1">
          <a:blip r:embed="rId26">
            <a:alphaModFix/>
          </a:blip>
          <a:srcRect/>
          <a:stretch/>
        </p:blipFill>
        <p:spPr>
          <a:xfrm>
            <a:off x="3964877" y="7421395"/>
            <a:ext cx="65244" cy="65233"/>
          </a:xfrm>
          <a:prstGeom prst="rect">
            <a:avLst/>
          </a:prstGeom>
          <a:noFill/>
          <a:ln>
            <a:noFill/>
          </a:ln>
        </p:spPr>
      </p:pic>
      <p:pic>
        <p:nvPicPr>
          <p:cNvPr id="128" name="Google Shape;128;g2acd5f69be1_0_85" descr="preencoded.png"/>
          <p:cNvPicPr preferRelativeResize="0"/>
          <p:nvPr/>
        </p:nvPicPr>
        <p:blipFill rotWithShape="1">
          <a:blip r:embed="rId27">
            <a:alphaModFix/>
          </a:blip>
          <a:srcRect/>
          <a:stretch/>
        </p:blipFill>
        <p:spPr>
          <a:xfrm>
            <a:off x="3964877" y="7812066"/>
            <a:ext cx="65244" cy="65233"/>
          </a:xfrm>
          <a:prstGeom prst="rect">
            <a:avLst/>
          </a:prstGeom>
          <a:noFill/>
          <a:ln>
            <a:noFill/>
          </a:ln>
        </p:spPr>
      </p:pic>
      <p:pic>
        <p:nvPicPr>
          <p:cNvPr id="129" name="Google Shape;129;g2acd5f69be1_0_85" descr="preencoded.png"/>
          <p:cNvPicPr preferRelativeResize="0"/>
          <p:nvPr/>
        </p:nvPicPr>
        <p:blipFill rotWithShape="1">
          <a:blip r:embed="rId28">
            <a:alphaModFix/>
          </a:blip>
          <a:srcRect/>
          <a:stretch/>
        </p:blipFill>
        <p:spPr>
          <a:xfrm>
            <a:off x="3964877" y="8203105"/>
            <a:ext cx="65244" cy="65233"/>
          </a:xfrm>
          <a:prstGeom prst="rect">
            <a:avLst/>
          </a:prstGeom>
          <a:noFill/>
          <a:ln>
            <a:noFill/>
          </a:ln>
        </p:spPr>
      </p:pic>
      <p:pic>
        <p:nvPicPr>
          <p:cNvPr id="130" name="Google Shape;130;g2acd5f69be1_0_85" descr="preencoded.png"/>
          <p:cNvPicPr preferRelativeResize="0"/>
          <p:nvPr/>
        </p:nvPicPr>
        <p:blipFill rotWithShape="1">
          <a:blip r:embed="rId29">
            <a:alphaModFix/>
          </a:blip>
          <a:srcRect/>
          <a:stretch/>
        </p:blipFill>
        <p:spPr>
          <a:xfrm>
            <a:off x="3698509" y="11253360"/>
            <a:ext cx="3024482" cy="660933"/>
          </a:xfrm>
          <a:prstGeom prst="rect">
            <a:avLst/>
          </a:prstGeom>
          <a:noFill/>
          <a:ln>
            <a:noFill/>
          </a:ln>
        </p:spPr>
      </p:pic>
      <p:pic>
        <p:nvPicPr>
          <p:cNvPr id="131" name="Google Shape;131;g2acd5f69be1_0_85" descr="preencoded.png"/>
          <p:cNvPicPr preferRelativeResize="0"/>
          <p:nvPr/>
        </p:nvPicPr>
        <p:blipFill rotWithShape="1">
          <a:blip r:embed="rId30">
            <a:alphaModFix/>
          </a:blip>
          <a:srcRect/>
          <a:stretch/>
        </p:blipFill>
        <p:spPr>
          <a:xfrm>
            <a:off x="3925218" y="11480416"/>
            <a:ext cx="2250147" cy="207194"/>
          </a:xfrm>
          <a:prstGeom prst="rect">
            <a:avLst/>
          </a:prstGeom>
          <a:noFill/>
          <a:ln>
            <a:noFill/>
          </a:ln>
        </p:spPr>
      </p:pic>
      <p:pic>
        <p:nvPicPr>
          <p:cNvPr id="132" name="Google Shape;132;g2acd5f69be1_0_85" descr="preencoded.png"/>
          <p:cNvPicPr preferRelativeResize="0"/>
          <p:nvPr/>
        </p:nvPicPr>
        <p:blipFill rotWithShape="1">
          <a:blip r:embed="rId31">
            <a:alphaModFix/>
          </a:blip>
          <a:srcRect/>
          <a:stretch/>
        </p:blipFill>
        <p:spPr>
          <a:xfrm>
            <a:off x="17673617" y="11253360"/>
            <a:ext cx="3024482" cy="660933"/>
          </a:xfrm>
          <a:prstGeom prst="rect">
            <a:avLst/>
          </a:prstGeom>
          <a:noFill/>
          <a:ln>
            <a:noFill/>
          </a:ln>
        </p:spPr>
      </p:pic>
      <p:pic>
        <p:nvPicPr>
          <p:cNvPr id="133" name="Google Shape;133;g2acd5f69be1_0_85" descr="preencoded.png"/>
          <p:cNvPicPr preferRelativeResize="0"/>
          <p:nvPr/>
        </p:nvPicPr>
        <p:blipFill rotWithShape="1">
          <a:blip r:embed="rId32">
            <a:alphaModFix/>
          </a:blip>
          <a:srcRect/>
          <a:stretch/>
        </p:blipFill>
        <p:spPr>
          <a:xfrm>
            <a:off x="18221237" y="11480416"/>
            <a:ext cx="2249775" cy="207194"/>
          </a:xfrm>
          <a:prstGeom prst="rect">
            <a:avLst/>
          </a:prstGeom>
          <a:noFill/>
          <a:ln>
            <a:noFill/>
          </a:ln>
        </p:spPr>
      </p:pic>
      <p:sp>
        <p:nvSpPr>
          <p:cNvPr id="134" name="Google Shape;134;g2acd5f69be1_0_8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2acd5f69be1_0_85"/>
          <p:cNvSpPr/>
          <p:nvPr/>
        </p:nvSpPr>
        <p:spPr>
          <a:xfrm>
            <a:off x="5571926" y="3091881"/>
            <a:ext cx="13243195" cy="1964400"/>
          </a:xfrm>
          <a:prstGeom prst="rect">
            <a:avLst/>
          </a:prstGeom>
          <a:noFill/>
          <a:ln>
            <a:noFill/>
          </a:ln>
        </p:spPr>
        <p:txBody>
          <a:bodyPr spcFirstLastPara="1" wrap="square" lIns="0" tIns="0" rIns="0" bIns="0" anchor="t" anchorCtr="0">
            <a:noAutofit/>
          </a:bodyPr>
          <a:lstStyle/>
          <a:p>
            <a:pPr lvl="0" algn="ctr"/>
            <a:r>
              <a:rPr lang="en-US" sz="3200" dirty="0">
                <a:solidFill>
                  <a:schemeClr val="bg1"/>
                </a:solidFill>
                <a:latin typeface="Poppins" panose="020B0604020202020204" charset="0"/>
                <a:cs typeface="Poppins" panose="020B0604020202020204" charset="0"/>
              </a:rPr>
              <a:t>E-sports has rapidly grown into a global phenomenon, combining competitive gaming with entertainment and technology. Players and teams from around the world compete in tournaments, earning substantial prize money and recognition. This analysis focuses on the financial achievements of top players and teams, highlighting their contributions to the industry. Key insights include earnings trends across popular games such as "Counter-Strike" and "Overwatch." Additionally, the data explores genre popularity and regional representation among top performers. By examining player and team earnings, we gain a deeper understanding of the thriving e-sports ecosystem. This presentation provides an overview of the industry's competitive and financial dynamics.</a:t>
            </a:r>
            <a:endParaRPr sz="3200" b="0" i="0" u="none" strike="noStrike" cap="none" dirty="0">
              <a:solidFill>
                <a:schemeClr val="bg1"/>
              </a:solidFill>
              <a:latin typeface="Poppins" panose="020B0604020202020204" charset="0"/>
              <a:ea typeface="Calibri"/>
              <a:cs typeface="Poppins" panose="020B0604020202020204" charset="0"/>
              <a:sym typeface="Calibri"/>
            </a:endParaRPr>
          </a:p>
        </p:txBody>
      </p:sp>
      <p:sp>
        <p:nvSpPr>
          <p:cNvPr id="137" name="Google Shape;137;g2acd5f69be1_0_85"/>
          <p:cNvSpPr/>
          <p:nvPr/>
        </p:nvSpPr>
        <p:spPr>
          <a:xfrm>
            <a:off x="8594741" y="10160000"/>
            <a:ext cx="7642200" cy="249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2800" b="0" i="0" u="none" strike="noStrike" cap="none" dirty="0">
                <a:solidFill>
                  <a:srgbClr val="04F7FF"/>
                </a:solidFill>
                <a:latin typeface="Bebas Neue"/>
                <a:ea typeface="Bebas Neue"/>
                <a:cs typeface="Bebas Neue"/>
                <a:sym typeface="Bebas Neue"/>
              </a:rPr>
              <a:t>Introduction</a:t>
            </a:r>
            <a:endParaRPr sz="12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DATASET</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045" y="4112359"/>
            <a:ext cx="10698150" cy="816181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9915" y="4112359"/>
            <a:ext cx="10412412" cy="8163526"/>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707045" y="2999176"/>
            <a:ext cx="3611488" cy="584775"/>
          </a:xfrm>
          <a:prstGeom prst="rect">
            <a:avLst/>
          </a:prstGeom>
          <a:noFill/>
        </p:spPr>
        <p:txBody>
          <a:bodyPr wrap="square" rtlCol="0">
            <a:spAutoFit/>
          </a:bodyPr>
          <a:lstStyle/>
          <a:p>
            <a:r>
              <a:rPr lang="en-US" sz="3200" u="sng" dirty="0">
                <a:solidFill>
                  <a:schemeClr val="bg1"/>
                </a:solidFill>
                <a:latin typeface="Poppins" panose="020B0604020202020204" charset="0"/>
                <a:cs typeface="Poppins" panose="020B0604020202020204" charset="0"/>
              </a:rPr>
              <a:t>Earning Players</a:t>
            </a:r>
          </a:p>
        </p:txBody>
      </p:sp>
      <p:sp>
        <p:nvSpPr>
          <p:cNvPr id="12" name="TextBox 11"/>
          <p:cNvSpPr txBox="1"/>
          <p:nvPr/>
        </p:nvSpPr>
        <p:spPr>
          <a:xfrm>
            <a:off x="13047046" y="2978087"/>
            <a:ext cx="3611488" cy="584775"/>
          </a:xfrm>
          <a:prstGeom prst="rect">
            <a:avLst/>
          </a:prstGeom>
          <a:noFill/>
        </p:spPr>
        <p:txBody>
          <a:bodyPr wrap="square" rtlCol="0">
            <a:spAutoFit/>
          </a:bodyPr>
          <a:lstStyle/>
          <a:p>
            <a:r>
              <a:rPr lang="en-US" sz="3200" u="sng" dirty="0">
                <a:solidFill>
                  <a:schemeClr val="bg1"/>
                </a:solidFill>
                <a:latin typeface="Poppins" panose="020B0604020202020204" charset="0"/>
                <a:cs typeface="Poppins" panose="020B0604020202020204" charset="0"/>
              </a:rPr>
              <a:t>Earning Teams</a:t>
            </a:r>
          </a:p>
        </p:txBody>
      </p:sp>
    </p:spTree>
    <p:extLst>
      <p:ext uri="{BB962C8B-B14F-4D97-AF65-F5344CB8AC3E}">
        <p14:creationId xmlns:p14="http://schemas.microsoft.com/office/powerpoint/2010/main" val="152747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KEY DETAILS</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21" name="Rectangle 8"/>
          <p:cNvSpPr>
            <a:spLocks noChangeArrowheads="1"/>
          </p:cNvSpPr>
          <p:nvPr/>
        </p:nvSpPr>
        <p:spPr bwMode="auto">
          <a:xfrm>
            <a:off x="1108817" y="5097916"/>
            <a:ext cx="11538736"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600" b="1" i="0" u="none" strike="noStrike" cap="none" normalizeH="0" baseline="0" dirty="0" smtClean="0">
                <a:ln>
                  <a:noFill/>
                </a:ln>
                <a:solidFill>
                  <a:schemeClr val="bg1"/>
                </a:solidFill>
                <a:effectLst/>
                <a:latin typeface="Poppins" panose="020B0604020202020204" charset="0"/>
                <a:cs typeface="Poppins" panose="020B0604020202020204" charset="0"/>
              </a:rPr>
              <a:t>Unique </a:t>
            </a:r>
            <a:r>
              <a:rPr kumimoji="0" lang="en-US" sz="3600" b="1" i="0" u="none" strike="noStrike" cap="none" normalizeH="0" baseline="0" dirty="0" smtClean="0">
                <a:ln>
                  <a:noFill/>
                </a:ln>
                <a:solidFill>
                  <a:schemeClr val="bg1"/>
                </a:solidFill>
                <a:effectLst/>
                <a:latin typeface="Poppins" panose="020B0604020202020204" charset="0"/>
                <a:cs typeface="Poppins" panose="020B0604020202020204" charset="0"/>
              </a:rPr>
              <a:t>Teams:</a:t>
            </a:r>
            <a:r>
              <a:rPr kumimoji="0" lang="en-US" sz="3600" b="0" i="0" u="none" strike="noStrike" cap="none" normalizeH="0" baseline="0" dirty="0" smtClean="0">
                <a:ln>
                  <a:noFill/>
                </a:ln>
                <a:solidFill>
                  <a:schemeClr val="bg1"/>
                </a:solidFill>
                <a:effectLst/>
                <a:latin typeface="Poppins" panose="020B0604020202020204" charset="0"/>
                <a:cs typeface="Poppins" panose="020B0604020202020204" charset="0"/>
              </a:rPr>
              <a:t> 505</a:t>
            </a:r>
            <a:endParaRPr lang="en-US" dirty="0" smtClean="0"/>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600" b="1" i="0" u="none" strike="noStrike" cap="none" normalizeH="0" baseline="0" dirty="0" smtClean="0">
                <a:ln>
                  <a:noFill/>
                </a:ln>
                <a:solidFill>
                  <a:schemeClr val="bg1"/>
                </a:solidFill>
                <a:effectLst/>
                <a:latin typeface="Poppins" panose="020B0604020202020204" charset="0"/>
                <a:cs typeface="Poppins" panose="020B0604020202020204" charset="0"/>
              </a:rPr>
              <a:t>Unique </a:t>
            </a:r>
            <a:r>
              <a:rPr kumimoji="0" lang="en-US" sz="3600" b="1" i="0" u="none" strike="noStrike" cap="none" normalizeH="0" baseline="0" dirty="0">
                <a:ln>
                  <a:noFill/>
                </a:ln>
                <a:solidFill>
                  <a:schemeClr val="bg1"/>
                </a:solidFill>
                <a:effectLst/>
                <a:latin typeface="Poppins" panose="020B0604020202020204" charset="0"/>
                <a:cs typeface="Poppins" panose="020B0604020202020204" charset="0"/>
              </a:rPr>
              <a:t>Games Represented:</a:t>
            </a:r>
            <a:r>
              <a:rPr kumimoji="0" lang="en-US" sz="3600" b="0" i="0" u="none" strike="noStrike" cap="none" normalizeH="0" baseline="0" dirty="0">
                <a:ln>
                  <a:noFill/>
                </a:ln>
                <a:solidFill>
                  <a:schemeClr val="bg1"/>
                </a:solidFill>
                <a:effectLst/>
                <a:latin typeface="Poppins" panose="020B0604020202020204" charset="0"/>
                <a:cs typeface="Poppins" panose="020B0604020202020204" charset="0"/>
              </a:rPr>
              <a:t> 10</a:t>
            </a:r>
            <a:endParaRPr lang="en-US" sz="3600" b="0" i="0" u="none" strike="noStrike" cap="none" normalizeH="0" baseline="0" dirty="0">
              <a:ln>
                <a:noFill/>
              </a:ln>
              <a:solidFill>
                <a:schemeClr val="bg1"/>
              </a:solidFill>
              <a:effectLst/>
              <a:latin typeface="Poppins" panose="020B0604020202020204" charset="0"/>
              <a:cs typeface="Poppins" panose="020B060402020202020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600" b="1" i="0" u="none" strike="noStrike" cap="none" normalizeH="0" baseline="0" dirty="0">
                <a:ln>
                  <a:noFill/>
                </a:ln>
                <a:solidFill>
                  <a:schemeClr val="bg1"/>
                </a:solidFill>
                <a:effectLst/>
                <a:latin typeface="Poppins" panose="020B0604020202020204" charset="0"/>
                <a:cs typeface="Poppins" panose="020B0604020202020204" charset="0"/>
              </a:rPr>
              <a:t>Top Games by Team Count:</a:t>
            </a:r>
            <a:endParaRPr lang="en-US" sz="3600" b="0" i="0" u="none" strike="noStrike" cap="none" normalizeH="0" baseline="0" dirty="0">
              <a:ln>
                <a:noFill/>
              </a:ln>
              <a:solidFill>
                <a:schemeClr val="bg1"/>
              </a:solidFill>
              <a:effectLst/>
              <a:latin typeface="Poppins" panose="020B0604020202020204" charset="0"/>
              <a:cs typeface="Poppins" panose="020B0604020202020204" charset="0"/>
            </a:endParaRPr>
          </a:p>
          <a:p>
            <a:pPr marL="0" marR="0" lvl="0" indent="0" algn="l" defTabSz="914400" rtl="0" eaLnBrk="0" fontAlgn="base" latinLnBrk="0" hangingPunct="0">
              <a:lnSpc>
                <a:spcPct val="100000"/>
              </a:lnSpc>
              <a:spcBef>
                <a:spcPct val="0"/>
              </a:spcBef>
              <a:spcAft>
                <a:spcPct val="0"/>
              </a:spcAft>
              <a:buClrTx/>
              <a:buSzTx/>
              <a:buAutoNum type="arabicPeriod"/>
              <a:tabLst/>
            </a:pPr>
            <a:r>
              <a:rPr kumimoji="0" lang="en-US" sz="3200" b="0" i="0" u="none" strike="noStrike" cap="none" normalizeH="0" baseline="0" dirty="0">
                <a:ln>
                  <a:noFill/>
                </a:ln>
                <a:solidFill>
                  <a:schemeClr val="bg1"/>
                </a:solidFill>
                <a:effectLst/>
                <a:latin typeface="Poppins" panose="020B0604020202020204" charset="0"/>
                <a:cs typeface="Poppins" panose="020B0604020202020204" charset="0"/>
              </a:rPr>
              <a:t>Overwatch: 100 teams</a:t>
            </a:r>
            <a:endParaRPr lang="en-US" sz="3200" b="0" i="0" u="none" strike="noStrike" cap="none" normalizeH="0" baseline="0" dirty="0">
              <a:ln>
                <a:noFill/>
              </a:ln>
              <a:solidFill>
                <a:schemeClr val="bg1"/>
              </a:solidFill>
              <a:effectLst/>
              <a:latin typeface="Poppins" panose="020B0604020202020204" charset="0"/>
              <a:cs typeface="Poppins" panose="020B0604020202020204" charset="0"/>
            </a:endParaRPr>
          </a:p>
          <a:p>
            <a:pPr marL="0" marR="0" lvl="0" indent="0" algn="l" defTabSz="914400" rtl="0" eaLnBrk="0" fontAlgn="base" latinLnBrk="0" hangingPunct="0">
              <a:lnSpc>
                <a:spcPct val="100000"/>
              </a:lnSpc>
              <a:spcBef>
                <a:spcPct val="0"/>
              </a:spcBef>
              <a:spcAft>
                <a:spcPct val="0"/>
              </a:spcAft>
              <a:buClrTx/>
              <a:buSzTx/>
              <a:buAutoNum type="arabicPeriod" startAt="2"/>
              <a:tabLst/>
            </a:pPr>
            <a:r>
              <a:rPr kumimoji="0" lang="en-US" sz="3200" b="0" i="0" u="none" strike="noStrike" cap="none" normalizeH="0" baseline="0" dirty="0">
                <a:ln>
                  <a:noFill/>
                </a:ln>
                <a:solidFill>
                  <a:schemeClr val="bg1"/>
                </a:solidFill>
                <a:effectLst/>
                <a:latin typeface="Poppins" panose="020B0604020202020204" charset="0"/>
                <a:cs typeface="Poppins" panose="020B0604020202020204" charset="0"/>
              </a:rPr>
              <a:t>Starcraft II: 100 teams</a:t>
            </a:r>
            <a:endParaRPr lang="en-US" sz="3200" b="0" i="0" u="none" strike="noStrike" cap="none" normalizeH="0" baseline="0" dirty="0">
              <a:ln>
                <a:noFill/>
              </a:ln>
              <a:solidFill>
                <a:schemeClr val="bg1"/>
              </a:solidFill>
              <a:effectLst/>
              <a:latin typeface="Poppins" panose="020B0604020202020204" charset="0"/>
              <a:cs typeface="Poppins" panose="020B0604020202020204" charset="0"/>
            </a:endParaRPr>
          </a:p>
          <a:p>
            <a:pPr marL="0" marR="0" lvl="0" indent="0" algn="l" defTabSz="914400" rtl="0" eaLnBrk="0" fontAlgn="base" latinLnBrk="0" hangingPunct="0">
              <a:lnSpc>
                <a:spcPct val="100000"/>
              </a:lnSpc>
              <a:spcBef>
                <a:spcPct val="0"/>
              </a:spcBef>
              <a:spcAft>
                <a:spcPct val="0"/>
              </a:spcAft>
              <a:buClrTx/>
              <a:buSzTx/>
              <a:buAutoNum type="arabicPeriod" startAt="3"/>
              <a:tabLst/>
            </a:pPr>
            <a:r>
              <a:rPr kumimoji="0" lang="en-US" sz="3600" b="0" i="0" u="none" strike="noStrike" cap="none" normalizeH="0" baseline="0" dirty="0">
                <a:ln>
                  <a:noFill/>
                </a:ln>
                <a:solidFill>
                  <a:schemeClr val="bg1"/>
                </a:solidFill>
                <a:effectLst/>
                <a:latin typeface="Poppins" panose="020B0604020202020204" charset="0"/>
                <a:cs typeface="Poppins" panose="020B0604020202020204" charset="0"/>
              </a:rPr>
              <a:t>League of Legends: 100 teams</a:t>
            </a:r>
            <a:endParaRPr lang="en-US" sz="3600" b="0" i="0" u="none" strike="noStrike" cap="none" normalizeH="0" baseline="0" dirty="0">
              <a:ln>
                <a:noFill/>
              </a:ln>
              <a:solidFill>
                <a:schemeClr val="bg1"/>
              </a:solidFill>
              <a:effectLst/>
              <a:latin typeface="Poppins" panose="020B0604020202020204" charset="0"/>
              <a:cs typeface="Poppins" panose="020B060402020202020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600" b="1" i="0" u="none" strike="noStrike" cap="none" normalizeH="0" baseline="0" dirty="0">
                <a:ln>
                  <a:noFill/>
                </a:ln>
                <a:solidFill>
                  <a:schemeClr val="bg1"/>
                </a:solidFill>
                <a:effectLst/>
                <a:latin typeface="Poppins" panose="020B0604020202020204" charset="0"/>
                <a:cs typeface="Poppins" panose="020B0604020202020204" charset="0"/>
              </a:rPr>
              <a:t>Highest Prize Earned by a Team:</a:t>
            </a:r>
            <a:r>
              <a:rPr kumimoji="0" lang="en-US" sz="3600" b="0" i="0" u="none" strike="noStrike" cap="none" normalizeH="0" baseline="0" dirty="0">
                <a:ln>
                  <a:noFill/>
                </a:ln>
                <a:solidFill>
                  <a:schemeClr val="bg1"/>
                </a:solidFill>
                <a:effectLst/>
                <a:latin typeface="Poppins" panose="020B0604020202020204" charset="0"/>
                <a:cs typeface="Poppins" panose="020B0604020202020204" charset="0"/>
              </a:rPr>
              <a:t> $33,810,636.13</a:t>
            </a:r>
            <a:endParaRPr lang="en-US" sz="3600" b="0" i="0" u="none" strike="noStrike" cap="none" normalizeH="0" baseline="0" dirty="0">
              <a:ln>
                <a:noFill/>
              </a:ln>
              <a:solidFill>
                <a:schemeClr val="bg1"/>
              </a:solidFill>
              <a:effectLst/>
              <a:latin typeface="Poppins" panose="020B0604020202020204" charset="0"/>
              <a:cs typeface="Poppins" panose="020B0604020202020204" charset="0"/>
            </a:endParaRPr>
          </a:p>
          <a:p>
            <a:pPr marL="571500" marR="0" lvl="0" indent="-5715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3600" b="1" i="0" u="none" strike="noStrike" cap="none" normalizeH="0" baseline="0" dirty="0">
                <a:ln>
                  <a:noFill/>
                </a:ln>
                <a:solidFill>
                  <a:schemeClr val="bg1"/>
                </a:solidFill>
                <a:effectLst/>
                <a:latin typeface="Poppins" panose="020B0604020202020204" charset="0"/>
                <a:cs typeface="Poppins" panose="020B0604020202020204" charset="0"/>
              </a:rPr>
              <a:t>Most Represented Game Genre:</a:t>
            </a:r>
            <a:r>
              <a:rPr kumimoji="0" lang="en-US" sz="3600" b="0" i="0" u="none" strike="noStrike" cap="none" normalizeH="0" baseline="0" dirty="0">
                <a:ln>
                  <a:noFill/>
                </a:ln>
                <a:solidFill>
                  <a:schemeClr val="bg1"/>
                </a:solidFill>
                <a:effectLst/>
                <a:latin typeface="Poppins" panose="020B0604020202020204" charset="0"/>
                <a:cs typeface="Poppins" panose="020B0604020202020204" charset="0"/>
              </a:rPr>
              <a:t> </a:t>
            </a:r>
            <a:endParaRPr lang="en-US" sz="3600" b="0" i="0" u="none" strike="noStrike" cap="none" normalizeH="0" baseline="0" dirty="0">
              <a:ln>
                <a:noFill/>
              </a:ln>
              <a:solidFill>
                <a:schemeClr val="bg1"/>
              </a:solidFill>
              <a:effectLst/>
              <a:latin typeface="Poppins" panose="020B0604020202020204" charset="0"/>
              <a:cs typeface="Poppins"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lang="en-US" sz="3600" dirty="0">
                <a:solidFill>
                  <a:schemeClr val="bg1"/>
                </a:solidFill>
                <a:latin typeface="Poppins" panose="020B0604020202020204" charset="0"/>
                <a:cs typeface="Poppins" panose="020B0604020202020204" charset="0"/>
              </a:rPr>
              <a:t>  1.</a:t>
            </a:r>
            <a:r>
              <a:rPr kumimoji="0" lang="en-US" sz="3600" b="0" i="0" u="none" strike="noStrike" cap="none" normalizeH="0" baseline="0" dirty="0">
                <a:ln>
                  <a:noFill/>
                </a:ln>
                <a:solidFill>
                  <a:schemeClr val="bg1"/>
                </a:solidFill>
                <a:effectLst/>
                <a:latin typeface="Poppins" panose="020B0604020202020204" charset="0"/>
                <a:cs typeface="Poppins" panose="020B0604020202020204" charset="0"/>
              </a:rPr>
              <a:t>Multiplayer Online Battle Arena (MOBA) </a:t>
            </a:r>
          </a:p>
        </p:txBody>
      </p:sp>
      <p:sp>
        <p:nvSpPr>
          <p:cNvPr id="11" name="Rectangle 10"/>
          <p:cNvSpPr/>
          <p:nvPr/>
        </p:nvSpPr>
        <p:spPr>
          <a:xfrm>
            <a:off x="10727784" y="3166467"/>
            <a:ext cx="12192000" cy="307777"/>
          </a:xfrm>
          <a:prstGeom prst="rect">
            <a:avLst/>
          </a:prstGeom>
        </p:spPr>
        <p:txBody>
          <a:bodyPr>
            <a:spAutoFit/>
          </a:bodyPr>
          <a:lstStyle/>
          <a:p>
            <a:endParaRPr lang="en-US" dirty="0"/>
          </a:p>
        </p:txBody>
      </p:sp>
      <p:sp>
        <p:nvSpPr>
          <p:cNvPr id="16" name="TextBox 15"/>
          <p:cNvSpPr txBox="1"/>
          <p:nvPr/>
        </p:nvSpPr>
        <p:spPr>
          <a:xfrm>
            <a:off x="13059893" y="5006400"/>
            <a:ext cx="10139082" cy="6001643"/>
          </a:xfrm>
          <a:prstGeom prst="rect">
            <a:avLst/>
          </a:prstGeom>
          <a:noFill/>
        </p:spPr>
        <p:txBody>
          <a:bodyPr wrap="square" rtlCol="0">
            <a:spAutoFit/>
          </a:bodyPr>
          <a:lstStyle/>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TeamId</a:t>
            </a:r>
            <a:r>
              <a:rPr lang="en-US" sz="3200" dirty="0">
                <a:solidFill>
                  <a:schemeClr val="bg1"/>
                </a:solidFill>
                <a:latin typeface="Poppins" panose="020B0604020202020204" charset="0"/>
                <a:cs typeface="Poppins" panose="020B0604020202020204" charset="0"/>
              </a:rPr>
              <a:t>: A unique identifier for each team.</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TeamName</a:t>
            </a:r>
            <a:r>
              <a:rPr lang="en-US" sz="3200" dirty="0">
                <a:solidFill>
                  <a:schemeClr val="bg1"/>
                </a:solidFill>
                <a:latin typeface="Poppins" panose="020B0604020202020204" charset="0"/>
                <a:cs typeface="Poppins" panose="020B0604020202020204" charset="0"/>
              </a:rPr>
              <a:t>: The name of the team.</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TotalUSDPrize</a:t>
            </a:r>
            <a:r>
              <a:rPr lang="en-US" sz="3200" dirty="0">
                <a:solidFill>
                  <a:schemeClr val="bg1"/>
                </a:solidFill>
                <a:latin typeface="Poppins" panose="020B0604020202020204" charset="0"/>
                <a:cs typeface="Poppins" panose="020B0604020202020204" charset="0"/>
              </a:rPr>
              <a:t>: The total prize money the team has earned in USD across all tournaments.</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TotalTournaments</a:t>
            </a:r>
            <a:r>
              <a:rPr lang="en-US" sz="3200" dirty="0">
                <a:solidFill>
                  <a:schemeClr val="bg1"/>
                </a:solidFill>
                <a:latin typeface="Poppins" panose="020B0604020202020204" charset="0"/>
                <a:cs typeface="Poppins" panose="020B0604020202020204" charset="0"/>
              </a:rPr>
              <a:t>: The total number of tournaments in which the team has participated.</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Game</a:t>
            </a:r>
            <a:r>
              <a:rPr lang="en-US" sz="3200" dirty="0">
                <a:solidFill>
                  <a:schemeClr val="bg1"/>
                </a:solidFill>
                <a:latin typeface="Poppins" panose="020B0604020202020204" charset="0"/>
                <a:cs typeface="Poppins" panose="020B0604020202020204" charset="0"/>
              </a:rPr>
              <a:t>: The specific game in which the team competes (e.g., Overwatch, Starcraft II).</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Genre</a:t>
            </a:r>
            <a:r>
              <a:rPr lang="en-US" sz="3200" dirty="0">
                <a:solidFill>
                  <a:schemeClr val="bg1"/>
                </a:solidFill>
                <a:latin typeface="Poppins" panose="020B0604020202020204" charset="0"/>
                <a:cs typeface="Poppins" panose="020B0604020202020204" charset="0"/>
              </a:rPr>
              <a:t>: The genre of the game (e.g., Multiplayer Online Battle Arena, Real-Time Strategy). </a:t>
            </a:r>
          </a:p>
        </p:txBody>
      </p:sp>
      <p:sp>
        <p:nvSpPr>
          <p:cNvPr id="18" name="TextBox 17"/>
          <p:cNvSpPr txBox="1"/>
          <p:nvPr/>
        </p:nvSpPr>
        <p:spPr>
          <a:xfrm>
            <a:off x="1153725" y="3584987"/>
            <a:ext cx="4144415" cy="584775"/>
          </a:xfrm>
          <a:prstGeom prst="rect">
            <a:avLst/>
          </a:prstGeom>
          <a:noFill/>
        </p:spPr>
        <p:txBody>
          <a:bodyPr wrap="square" rtlCol="0">
            <a:spAutoFit/>
          </a:bodyPr>
          <a:lstStyle/>
          <a:p>
            <a:pPr marL="457200" indent="-457200">
              <a:buClr>
                <a:schemeClr val="bg1"/>
              </a:buClr>
              <a:buFont typeface="Wingdings" panose="05000000000000000000" pitchFamily="2" charset="2"/>
              <a:buChar char="Ø"/>
            </a:pPr>
            <a:r>
              <a:rPr lang="en-US" sz="3200" dirty="0">
                <a:solidFill>
                  <a:schemeClr val="bg1"/>
                </a:solidFill>
                <a:latin typeface="Poppins" panose="020B0604020202020204" charset="0"/>
                <a:cs typeface="Poppins" panose="020B0604020202020204" charset="0"/>
              </a:rPr>
              <a:t>Earning Teams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KEY DETAILS</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21" name="Rectangle 8"/>
          <p:cNvSpPr>
            <a:spLocks noChangeArrowheads="1"/>
          </p:cNvSpPr>
          <p:nvPr/>
        </p:nvSpPr>
        <p:spPr bwMode="auto">
          <a:xfrm>
            <a:off x="1108817" y="5067140"/>
            <a:ext cx="1077682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3200" b="1" dirty="0">
                <a:solidFill>
                  <a:schemeClr val="bg1"/>
                </a:solidFill>
                <a:latin typeface="Poppins" panose="020B0604020202020204" charset="0"/>
                <a:cs typeface="Poppins" panose="020B0604020202020204" charset="0"/>
              </a:rPr>
              <a:t>Unique Players:</a:t>
            </a:r>
            <a:r>
              <a:rPr lang="en-US" sz="3200" dirty="0">
                <a:solidFill>
                  <a:schemeClr val="bg1"/>
                </a:solidFill>
                <a:latin typeface="Poppins" panose="020B0604020202020204" charset="0"/>
                <a:cs typeface="Poppins" panose="020B0604020202020204" charset="0"/>
              </a:rPr>
              <a:t> 998</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Unique Games Represented:</a:t>
            </a:r>
            <a:r>
              <a:rPr lang="en-US" sz="3200" dirty="0">
                <a:solidFill>
                  <a:schemeClr val="bg1"/>
                </a:solidFill>
                <a:latin typeface="Poppins" panose="020B0604020202020204" charset="0"/>
                <a:cs typeface="Poppins" panose="020B0604020202020204" charset="0"/>
              </a:rPr>
              <a:t> 10</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Top Countries by Player Count:</a:t>
            </a:r>
            <a:endParaRPr lang="en-US" sz="3200" dirty="0">
              <a:solidFill>
                <a:schemeClr val="bg1"/>
              </a:solidFill>
              <a:latin typeface="Poppins" panose="020B0604020202020204" charset="0"/>
              <a:cs typeface="Poppins" panose="020B0604020202020204" charset="0"/>
            </a:endParaRPr>
          </a:p>
          <a:p>
            <a:pPr lvl="0" eaLnBrk="0" fontAlgn="base" hangingPunct="0">
              <a:spcBef>
                <a:spcPct val="0"/>
              </a:spcBef>
              <a:spcAft>
                <a:spcPct val="0"/>
              </a:spcAft>
              <a:buClrTx/>
              <a:buFontTx/>
              <a:buAutoNum type="arabicPeriod"/>
            </a:pPr>
            <a:r>
              <a:rPr lang="en-US" sz="3200" dirty="0">
                <a:solidFill>
                  <a:schemeClr val="bg1"/>
                </a:solidFill>
                <a:latin typeface="Poppins" panose="020B0604020202020204" charset="0"/>
                <a:cs typeface="Poppins" panose="020B0604020202020204" charset="0"/>
              </a:rPr>
              <a:t>South Korea (KR): 251 players</a:t>
            </a:r>
          </a:p>
          <a:p>
            <a:pPr lvl="0" eaLnBrk="0" fontAlgn="base" hangingPunct="0">
              <a:spcBef>
                <a:spcPct val="0"/>
              </a:spcBef>
              <a:spcAft>
                <a:spcPct val="0"/>
              </a:spcAft>
              <a:buClrTx/>
              <a:buFontTx/>
              <a:buAutoNum type="arabicPeriod" startAt="2"/>
            </a:pPr>
            <a:r>
              <a:rPr lang="en-US" sz="3200" dirty="0">
                <a:solidFill>
                  <a:schemeClr val="bg1"/>
                </a:solidFill>
                <a:latin typeface="Poppins" panose="020B0604020202020204" charset="0"/>
                <a:cs typeface="Poppins" panose="020B0604020202020204" charset="0"/>
              </a:rPr>
              <a:t>China (CN): 168 players</a:t>
            </a:r>
          </a:p>
          <a:p>
            <a:pPr lvl="0" eaLnBrk="0" fontAlgn="base" hangingPunct="0">
              <a:spcBef>
                <a:spcPct val="0"/>
              </a:spcBef>
              <a:spcAft>
                <a:spcPct val="0"/>
              </a:spcAft>
              <a:buClrTx/>
              <a:buFontTx/>
              <a:buAutoNum type="arabicPeriod" startAt="3"/>
            </a:pPr>
            <a:r>
              <a:rPr lang="en-US" sz="3200" dirty="0">
                <a:solidFill>
                  <a:schemeClr val="bg1"/>
                </a:solidFill>
                <a:latin typeface="Poppins" panose="020B0604020202020204" charset="0"/>
                <a:cs typeface="Poppins" panose="020B0604020202020204" charset="0"/>
              </a:rPr>
              <a:t>United States (US): 114 players</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Highest Prize Earned by a Player:</a:t>
            </a:r>
            <a:r>
              <a:rPr lang="en-US" sz="3200" dirty="0">
                <a:solidFill>
                  <a:schemeClr val="bg1"/>
                </a:solidFill>
                <a:latin typeface="Poppins" panose="020B0604020202020204" charset="0"/>
                <a:cs typeface="Poppins" panose="020B0604020202020204" charset="0"/>
              </a:rPr>
              <a:t> $6,952,596.58</a:t>
            </a: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Most Represented Game Genre:</a:t>
            </a:r>
            <a:r>
              <a:rPr lang="en-US" sz="3200" dirty="0">
                <a:solidFill>
                  <a:schemeClr val="bg1"/>
                </a:solidFill>
                <a:latin typeface="Poppins" panose="020B0604020202020204" charset="0"/>
                <a:cs typeface="Poppins" panose="020B0604020202020204" charset="0"/>
              </a:rPr>
              <a:t> Multiplayer Online Battle Arena (MOBA) </a:t>
            </a:r>
          </a:p>
          <a:p>
            <a:pPr marL="0" marR="0" lvl="0" indent="0" algn="l" defTabSz="914400" rtl="0" eaLnBrk="0" fontAlgn="base" latinLnBrk="0" hangingPunct="0">
              <a:lnSpc>
                <a:spcPct val="100000"/>
              </a:lnSpc>
              <a:spcBef>
                <a:spcPct val="0"/>
              </a:spcBef>
              <a:spcAft>
                <a:spcPct val="0"/>
              </a:spcAft>
              <a:buClrTx/>
              <a:buSzTx/>
              <a:tabLst/>
            </a:pPr>
            <a:endParaRPr kumimoji="0" lang="en-US" sz="3200" b="0" i="0" u="none" strike="noStrike" cap="none" normalizeH="0" baseline="0" dirty="0">
              <a:ln>
                <a:noFill/>
              </a:ln>
              <a:solidFill>
                <a:schemeClr val="bg1"/>
              </a:solidFill>
              <a:effectLst/>
              <a:latin typeface="Poppins" panose="020B0604020202020204" charset="0"/>
              <a:cs typeface="Poppins" panose="020B0604020202020204" charset="0"/>
            </a:endParaRPr>
          </a:p>
        </p:txBody>
      </p:sp>
      <p:sp>
        <p:nvSpPr>
          <p:cNvPr id="11" name="Rectangle 10"/>
          <p:cNvSpPr/>
          <p:nvPr/>
        </p:nvSpPr>
        <p:spPr>
          <a:xfrm>
            <a:off x="10727784" y="3166467"/>
            <a:ext cx="12192000" cy="307777"/>
          </a:xfrm>
          <a:prstGeom prst="rect">
            <a:avLst/>
          </a:prstGeom>
        </p:spPr>
        <p:txBody>
          <a:bodyPr>
            <a:spAutoFit/>
          </a:bodyPr>
          <a:lstStyle/>
          <a:p>
            <a:endParaRPr lang="en-US" dirty="0"/>
          </a:p>
        </p:txBody>
      </p:sp>
      <p:sp>
        <p:nvSpPr>
          <p:cNvPr id="16" name="TextBox 15"/>
          <p:cNvSpPr txBox="1"/>
          <p:nvPr/>
        </p:nvSpPr>
        <p:spPr>
          <a:xfrm>
            <a:off x="12526355" y="4863049"/>
            <a:ext cx="10139082" cy="7478970"/>
          </a:xfrm>
          <a:prstGeom prst="rect">
            <a:avLst/>
          </a:prstGeom>
          <a:noFill/>
        </p:spPr>
        <p:txBody>
          <a:bodyPr wrap="square" rtlCol="0">
            <a:spAutoFit/>
          </a:bodyPr>
          <a:lstStyle/>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PlayerId</a:t>
            </a:r>
            <a:r>
              <a:rPr lang="en-US" sz="3200" dirty="0">
                <a:solidFill>
                  <a:schemeClr val="bg1"/>
                </a:solidFill>
                <a:latin typeface="Poppins" panose="020B0604020202020204" charset="0"/>
                <a:cs typeface="Poppins" panose="020B0604020202020204" charset="0"/>
              </a:rPr>
              <a:t>: A unique identifier for each player.</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NameFirst</a:t>
            </a:r>
            <a:r>
              <a:rPr lang="en-US" sz="3200" dirty="0">
                <a:solidFill>
                  <a:schemeClr val="bg1"/>
                </a:solidFill>
                <a:latin typeface="Poppins" panose="020B0604020202020204" charset="0"/>
                <a:cs typeface="Poppins" panose="020B0604020202020204" charset="0"/>
              </a:rPr>
              <a:t>: The first name of the player.</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NameLast</a:t>
            </a:r>
            <a:r>
              <a:rPr lang="en-US" sz="3200" dirty="0">
                <a:solidFill>
                  <a:schemeClr val="bg1"/>
                </a:solidFill>
                <a:latin typeface="Poppins" panose="020B0604020202020204" charset="0"/>
                <a:cs typeface="Poppins" panose="020B0604020202020204" charset="0"/>
              </a:rPr>
              <a:t>: The last name of the player.</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CountryCode</a:t>
            </a:r>
            <a:r>
              <a:rPr lang="en-US" sz="3200" dirty="0">
                <a:solidFill>
                  <a:schemeClr val="bg1"/>
                </a:solidFill>
                <a:latin typeface="Poppins" panose="020B0604020202020204" charset="0"/>
                <a:cs typeface="Poppins" panose="020B0604020202020204" charset="0"/>
              </a:rPr>
              <a:t>: The country the player represents, typically a two-letter code (e.g., KR for South Korea, US for the United States).</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TotalUSDPrize</a:t>
            </a:r>
            <a:r>
              <a:rPr lang="en-US" sz="3200" dirty="0">
                <a:solidFill>
                  <a:schemeClr val="bg1"/>
                </a:solidFill>
                <a:latin typeface="Poppins" panose="020B0604020202020204" charset="0"/>
                <a:cs typeface="Poppins" panose="020B0604020202020204" charset="0"/>
              </a:rPr>
              <a:t>: The total prize money the player has earned in USD across all tournaments.</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Game</a:t>
            </a:r>
            <a:r>
              <a:rPr lang="en-US" sz="3200" dirty="0">
                <a:solidFill>
                  <a:schemeClr val="bg1"/>
                </a:solidFill>
                <a:latin typeface="Poppins" panose="020B0604020202020204" charset="0"/>
                <a:cs typeface="Poppins" panose="020B0604020202020204" charset="0"/>
              </a:rPr>
              <a:t>: The specific game in which the player competes (e.g., Dota 2, League of Legends).</a:t>
            </a:r>
          </a:p>
          <a:p>
            <a:pPr marL="457200" indent="-457200">
              <a:buClr>
                <a:schemeClr val="bg1"/>
              </a:buClr>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Genre</a:t>
            </a:r>
            <a:r>
              <a:rPr lang="en-US" sz="3200" dirty="0">
                <a:solidFill>
                  <a:schemeClr val="bg1"/>
                </a:solidFill>
                <a:latin typeface="Poppins" panose="020B0604020202020204" charset="0"/>
                <a:cs typeface="Poppins" panose="020B0604020202020204" charset="0"/>
              </a:rPr>
              <a:t>: The genre of the game (e.g., Multiplayer Online Battle Arena, First-Person Shooter).</a:t>
            </a:r>
          </a:p>
          <a:p>
            <a:pPr lvl="0" eaLnBrk="0" fontAlgn="base" hangingPunct="0">
              <a:spcBef>
                <a:spcPct val="0"/>
              </a:spcBef>
              <a:spcAft>
                <a:spcPct val="0"/>
              </a:spcAft>
              <a:buClrTx/>
            </a:pPr>
            <a:endParaRPr lang="en-US" sz="3200" dirty="0">
              <a:solidFill>
                <a:schemeClr val="bg1"/>
              </a:solidFill>
              <a:latin typeface="Poppins" panose="020B0604020202020204" charset="0"/>
              <a:cs typeface="Poppins" panose="020B0604020202020204" charset="0"/>
            </a:endParaRPr>
          </a:p>
        </p:txBody>
      </p:sp>
      <p:sp>
        <p:nvSpPr>
          <p:cNvPr id="18" name="TextBox 17"/>
          <p:cNvSpPr txBox="1"/>
          <p:nvPr/>
        </p:nvSpPr>
        <p:spPr>
          <a:xfrm>
            <a:off x="1153726" y="3488368"/>
            <a:ext cx="3611488" cy="584775"/>
          </a:xfrm>
          <a:prstGeom prst="rect">
            <a:avLst/>
          </a:prstGeom>
          <a:noFill/>
        </p:spPr>
        <p:txBody>
          <a:bodyPr wrap="square" rtlCol="0">
            <a:spAutoFit/>
          </a:bodyPr>
          <a:lstStyle/>
          <a:p>
            <a:pPr marL="457200" indent="-457200">
              <a:buClr>
                <a:schemeClr val="bg1"/>
              </a:buClr>
              <a:buFont typeface="Wingdings" panose="05000000000000000000" pitchFamily="2" charset="2"/>
              <a:buChar char="Ø"/>
            </a:pPr>
            <a:r>
              <a:rPr lang="en-US" sz="3200" dirty="0">
                <a:solidFill>
                  <a:schemeClr val="bg1"/>
                </a:solidFill>
                <a:latin typeface="Poppins" panose="020B0604020202020204" charset="0"/>
                <a:cs typeface="Poppins" panose="020B0604020202020204" charset="0"/>
              </a:rPr>
              <a:t>Earning Player</a:t>
            </a:r>
          </a:p>
        </p:txBody>
      </p:sp>
    </p:spTree>
    <p:extLst>
      <p:ext uri="{BB962C8B-B14F-4D97-AF65-F5344CB8AC3E}">
        <p14:creationId xmlns:p14="http://schemas.microsoft.com/office/powerpoint/2010/main" val="2149587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CHART USED</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5" name="TextBox 4"/>
          <p:cNvSpPr txBox="1"/>
          <p:nvPr/>
        </p:nvSpPr>
        <p:spPr>
          <a:xfrm>
            <a:off x="1826090" y="3487846"/>
            <a:ext cx="18519310" cy="8402300"/>
          </a:xfrm>
          <a:prstGeom prst="rect">
            <a:avLst/>
          </a:prstGeom>
          <a:noFill/>
        </p:spPr>
        <p:txBody>
          <a:bodyPr wrap="square" rtlCol="0">
            <a:spAutoFit/>
          </a:bodyPr>
          <a:lstStyle/>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PLAYER EARNING BY COUNTRY                                      AREA CHART</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GAME BY TEAM                                                                 HORIZONTAL BAR</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TOTAL TEAMS EARNING BY GAME                                  LINE CHART</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GAME BY COUNT EARNING                                             DONUT CHART</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GENRE BY TEAM EARNING                                                LOLIPOP CHART</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PLAYER DISTRIBUTION ACROSS GAMES                         CIRCLE VIEW CHART</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GAME                                                                                   FILTER</a:t>
            </a:r>
          </a:p>
          <a:p>
            <a:pPr marL="457200" indent="-457200">
              <a:buClr>
                <a:schemeClr val="bg1"/>
              </a:buClr>
              <a:buFont typeface="Wingdings" panose="05000000000000000000" pitchFamily="2" charset="2"/>
              <a:buChar char="Ø"/>
            </a:pPr>
            <a:endParaRPr lang="en-US" sz="3600" dirty="0">
              <a:solidFill>
                <a:schemeClr val="bg1"/>
              </a:solidFill>
              <a:latin typeface="Poppins" panose="020B0604020202020204" charset="0"/>
              <a:cs typeface="Poppins" panose="020B0604020202020204" charset="0"/>
            </a:endParaRPr>
          </a:p>
          <a:p>
            <a:pPr marL="457200" indent="-457200">
              <a:buClr>
                <a:schemeClr val="bg1"/>
              </a:buClr>
              <a:buFont typeface="Wingdings" panose="05000000000000000000" pitchFamily="2" charset="2"/>
              <a:buChar char="Ø"/>
            </a:pPr>
            <a:r>
              <a:rPr lang="en-US" sz="3600" dirty="0">
                <a:solidFill>
                  <a:schemeClr val="bg1"/>
                </a:solidFill>
                <a:latin typeface="Poppins" panose="020B0604020202020204" charset="0"/>
                <a:cs typeface="Poppins" panose="020B0604020202020204" charset="0"/>
              </a:rPr>
              <a:t>TOTAL USD PRIZE                                                                FILTER </a:t>
            </a:r>
          </a:p>
        </p:txBody>
      </p:sp>
      <p:sp>
        <p:nvSpPr>
          <p:cNvPr id="6" name="Right Arrow 5"/>
          <p:cNvSpPr/>
          <p:nvPr/>
        </p:nvSpPr>
        <p:spPr>
          <a:xfrm>
            <a:off x="11489939" y="3604473"/>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11457613" y="4573769"/>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11489939" y="5763769"/>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11457613" y="6733065"/>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11484000" y="7828092"/>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11484000" y="9054082"/>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11457612" y="10109200"/>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11435437" y="11096000"/>
            <a:ext cx="661861" cy="406400"/>
          </a:xfrm>
          <a:prstGeom prst="rightArrow">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1801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308220" y="709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DASHBOARD</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71" r="282"/>
          <a:stretch/>
        </p:blipFill>
        <p:spPr>
          <a:xfrm>
            <a:off x="2662518" y="1998009"/>
            <a:ext cx="19014141" cy="10603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229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CONCLUSION</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4" name="Rectangle 3"/>
          <p:cNvSpPr/>
          <p:nvPr/>
        </p:nvSpPr>
        <p:spPr>
          <a:xfrm>
            <a:off x="2109788" y="3949124"/>
            <a:ext cx="12901612" cy="6986528"/>
          </a:xfrm>
          <a:prstGeom prst="rect">
            <a:avLst/>
          </a:prstGeom>
        </p:spPr>
        <p:txBody>
          <a:bodyPr wrap="square">
            <a:spAutoFit/>
          </a:bodyPr>
          <a:lstStyle/>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Top Countries &amp; Games</a:t>
            </a:r>
            <a:r>
              <a:rPr lang="en-US" sz="3200" dirty="0">
                <a:solidFill>
                  <a:schemeClr val="bg1"/>
                </a:solidFill>
                <a:latin typeface="Poppins" panose="020B0604020202020204" charset="0"/>
                <a:cs typeface="Poppins" panose="020B0604020202020204" charset="0"/>
              </a:rPr>
              <a:t>: South Korea, China, and the US dominate esports, with MOBA games like League of Legends and Dota 2 leading in earnings.</a:t>
            </a:r>
          </a:p>
          <a:p>
            <a:pPr marL="457200" lvl="0" indent="-457200" eaLnBrk="0" fontAlgn="base" hangingPunct="0">
              <a:spcBef>
                <a:spcPct val="0"/>
              </a:spcBef>
              <a:spcAft>
                <a:spcPct val="0"/>
              </a:spcAft>
              <a:buClrTx/>
              <a:buFont typeface="Arial" panose="020B0604020202020204" pitchFamily="34" charset="0"/>
              <a:buChar char="•"/>
            </a:pPr>
            <a:endParaRPr lang="en-US" sz="3200" dirty="0">
              <a:solidFill>
                <a:schemeClr val="bg1"/>
              </a:solidFill>
              <a:latin typeface="Poppins" panose="020B0604020202020204" charset="0"/>
              <a:cs typeface="Poppins" panose="020B0604020202020204" charset="0"/>
            </a:endParaRP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Player Earnings</a:t>
            </a:r>
            <a:r>
              <a:rPr lang="en-US" sz="3200" dirty="0">
                <a:solidFill>
                  <a:schemeClr val="bg1"/>
                </a:solidFill>
                <a:latin typeface="Poppins" panose="020B0604020202020204" charset="0"/>
                <a:cs typeface="Poppins" panose="020B0604020202020204" charset="0"/>
              </a:rPr>
              <a:t>: The highest-earning player has won nearly $7 million, with 998 unique players competing in 10 games.</a:t>
            </a:r>
          </a:p>
          <a:p>
            <a:pPr marL="457200" lvl="0" indent="-457200" eaLnBrk="0" fontAlgn="base" hangingPunct="0">
              <a:spcBef>
                <a:spcPct val="0"/>
              </a:spcBef>
              <a:spcAft>
                <a:spcPct val="0"/>
              </a:spcAft>
              <a:buClrTx/>
              <a:buFont typeface="Arial" panose="020B0604020202020204" pitchFamily="34" charset="0"/>
              <a:buChar char="•"/>
            </a:pPr>
            <a:endParaRPr lang="en-US" sz="3200" dirty="0">
              <a:solidFill>
                <a:schemeClr val="bg1"/>
              </a:solidFill>
              <a:latin typeface="Poppins" panose="020B0604020202020204" charset="0"/>
              <a:cs typeface="Poppins" panose="020B0604020202020204" charset="0"/>
            </a:endParaRP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Team Earnings</a:t>
            </a:r>
            <a:r>
              <a:rPr lang="en-US" sz="3200" dirty="0">
                <a:solidFill>
                  <a:schemeClr val="bg1"/>
                </a:solidFill>
                <a:latin typeface="Poppins" panose="020B0604020202020204" charset="0"/>
                <a:cs typeface="Poppins" panose="020B0604020202020204" charset="0"/>
              </a:rPr>
              <a:t>: The top team has earned over $33 million, with 505 unique teams participating in major games like Overwatch and Starcraft II.</a:t>
            </a:r>
          </a:p>
          <a:p>
            <a:pPr marL="457200" lvl="0" indent="-457200" eaLnBrk="0" fontAlgn="base" hangingPunct="0">
              <a:spcBef>
                <a:spcPct val="0"/>
              </a:spcBef>
              <a:spcAft>
                <a:spcPct val="0"/>
              </a:spcAft>
              <a:buClrTx/>
              <a:buFont typeface="Arial" panose="020B0604020202020204" pitchFamily="34" charset="0"/>
              <a:buChar char="•"/>
            </a:pPr>
            <a:endParaRPr lang="en-US" sz="3200" dirty="0">
              <a:solidFill>
                <a:schemeClr val="bg1"/>
              </a:solidFill>
              <a:latin typeface="Poppins" panose="020B0604020202020204" charset="0"/>
              <a:cs typeface="Poppins" panose="020B0604020202020204" charset="0"/>
            </a:endParaRPr>
          </a:p>
          <a:p>
            <a:pPr marL="457200" lvl="0" indent="-457200" eaLnBrk="0" fontAlgn="base" hangingPunct="0">
              <a:spcBef>
                <a:spcPct val="0"/>
              </a:spcBef>
              <a:spcAft>
                <a:spcPct val="0"/>
              </a:spcAft>
              <a:buClrTx/>
              <a:buFont typeface="Arial" panose="020B0604020202020204" pitchFamily="34" charset="0"/>
              <a:buChar char="•"/>
            </a:pPr>
            <a:r>
              <a:rPr lang="en-US" sz="3200" b="1" dirty="0">
                <a:solidFill>
                  <a:schemeClr val="bg1"/>
                </a:solidFill>
                <a:latin typeface="Poppins" panose="020B0604020202020204" charset="0"/>
                <a:cs typeface="Poppins" panose="020B0604020202020204" charset="0"/>
              </a:rPr>
              <a:t>Esports Growth</a:t>
            </a:r>
            <a:r>
              <a:rPr lang="en-US" sz="3200" dirty="0">
                <a:solidFill>
                  <a:schemeClr val="bg1"/>
                </a:solidFill>
                <a:latin typeface="Poppins" panose="020B0604020202020204" charset="0"/>
                <a:cs typeface="Poppins" panose="020B0604020202020204" charset="0"/>
              </a:rPr>
              <a:t>: The large number of players, teams, and high prize pools highlight spurts as a thriving and lucrative global industry.</a:t>
            </a:r>
          </a:p>
        </p:txBody>
      </p:sp>
    </p:spTree>
    <p:extLst>
      <p:ext uri="{BB962C8B-B14F-4D97-AF65-F5344CB8AC3E}">
        <p14:creationId xmlns:p14="http://schemas.microsoft.com/office/powerpoint/2010/main" val="370263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0D49"/>
        </a:solidFill>
        <a:effectLst/>
      </p:bgPr>
    </p:bg>
    <p:spTree>
      <p:nvGrpSpPr>
        <p:cNvPr id="1" name="Shape 142"/>
        <p:cNvGrpSpPr/>
        <p:nvPr/>
      </p:nvGrpSpPr>
      <p:grpSpPr>
        <a:xfrm>
          <a:off x="0" y="0"/>
          <a:ext cx="0" cy="0"/>
          <a:chOff x="0" y="0"/>
          <a:chExt cx="0" cy="0"/>
        </a:xfrm>
      </p:grpSpPr>
      <p:pic>
        <p:nvPicPr>
          <p:cNvPr id="143" name="Google Shape;143;g2acd5f69be1_0_123" descr="preencoded.png"/>
          <p:cNvPicPr preferRelativeResize="0"/>
          <p:nvPr/>
        </p:nvPicPr>
        <p:blipFill rotWithShape="1">
          <a:blip r:embed="rId3">
            <a:alphaModFix/>
          </a:blip>
          <a:srcRect/>
          <a:stretch/>
        </p:blipFill>
        <p:spPr>
          <a:xfrm>
            <a:off x="0" y="0"/>
            <a:ext cx="24387048" cy="13716000"/>
          </a:xfrm>
          <a:prstGeom prst="rect">
            <a:avLst/>
          </a:prstGeom>
          <a:noFill/>
          <a:ln>
            <a:noFill/>
          </a:ln>
        </p:spPr>
      </p:pic>
      <p:sp>
        <p:nvSpPr>
          <p:cNvPr id="147" name="Google Shape;147;g2acd5f69be1_0_12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2acd5f69be1_0_123"/>
          <p:cNvSpPr/>
          <p:nvPr/>
        </p:nvSpPr>
        <p:spPr>
          <a:xfrm>
            <a:off x="1790820" y="1414050"/>
            <a:ext cx="11198700" cy="1557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8000" dirty="0">
                <a:solidFill>
                  <a:srgbClr val="04F7FF"/>
                </a:solidFill>
                <a:latin typeface="Bebas Neue"/>
                <a:ea typeface="Calibri"/>
                <a:cs typeface="Calibri"/>
                <a:sym typeface="Bebas Neue"/>
              </a:rPr>
              <a:t>REFFERENCE</a:t>
            </a:r>
            <a:endParaRPr sz="8000" b="0" i="0" u="none" strike="noStrike" cap="none" dirty="0">
              <a:solidFill>
                <a:schemeClr val="dk1"/>
              </a:solidFill>
              <a:latin typeface="Calibri"/>
              <a:ea typeface="Calibri"/>
              <a:cs typeface="Calibri"/>
              <a:sym typeface="Calibri"/>
            </a:endParaRPr>
          </a:p>
        </p:txBody>
      </p:sp>
      <p:sp>
        <p:nvSpPr>
          <p:cNvPr id="150" name="Google Shape;150;g2acd5f69be1_0_123"/>
          <p:cNvSpPr/>
          <p:nvPr/>
        </p:nvSpPr>
        <p:spPr>
          <a:xfrm>
            <a:off x="2959470"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151" name="Google Shape;151;g2acd5f69be1_0_123"/>
          <p:cNvSpPr/>
          <p:nvPr/>
        </p:nvSpPr>
        <p:spPr>
          <a:xfrm>
            <a:off x="12701588" y="4533900"/>
            <a:ext cx="8861400" cy="68412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3200" b="0" i="0" u="none" strike="noStrike" cap="none" dirty="0">
              <a:solidFill>
                <a:schemeClr val="dk1"/>
              </a:solidFill>
              <a:latin typeface="Calibri"/>
              <a:ea typeface="Calibri"/>
              <a:cs typeface="Calibri"/>
              <a:sym typeface="Calibri"/>
            </a:endParaRPr>
          </a:p>
        </p:txBody>
      </p:sp>
      <p:sp>
        <p:nvSpPr>
          <p:cNvPr id="3" name="Rectangle 2"/>
          <p:cNvSpPr/>
          <p:nvPr/>
        </p:nvSpPr>
        <p:spPr>
          <a:xfrm>
            <a:off x="1790820" y="5103674"/>
            <a:ext cx="6484467" cy="1754326"/>
          </a:xfrm>
          <a:prstGeom prst="rect">
            <a:avLst/>
          </a:prstGeom>
        </p:spPr>
        <p:txBody>
          <a:bodyPr wrap="none">
            <a:spAutoFit/>
          </a:bodyPr>
          <a:lstStyle/>
          <a:p>
            <a:r>
              <a:rPr lang="en-US" sz="5400" dirty="0">
                <a:solidFill>
                  <a:schemeClr val="bg1"/>
                </a:solidFill>
                <a:latin typeface="Poppins" panose="020B0604020202020204" charset="0"/>
                <a:cs typeface="Poppins" panose="020B0604020202020204" charset="0"/>
              </a:rPr>
              <a:t>KAGGLE - DATASET</a:t>
            </a:r>
          </a:p>
          <a:p>
            <a:r>
              <a:rPr lang="en-US" sz="5400" dirty="0">
                <a:solidFill>
                  <a:schemeClr val="bg1"/>
                </a:solidFill>
                <a:latin typeface="Poppins" panose="020B0604020202020204" charset="0"/>
                <a:cs typeface="Poppins" panose="020B0604020202020204" charset="0"/>
              </a:rPr>
              <a:t> </a:t>
            </a:r>
            <a:endParaRPr lang="en-US" sz="5400" dirty="0"/>
          </a:p>
        </p:txBody>
      </p:sp>
    </p:spTree>
    <p:extLst>
      <p:ext uri="{BB962C8B-B14F-4D97-AF65-F5344CB8AC3E}">
        <p14:creationId xmlns:p14="http://schemas.microsoft.com/office/powerpoint/2010/main" val="19944934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360</TotalTime>
  <Words>607</Words>
  <Application>Microsoft Office PowerPoint</Application>
  <PresentationFormat>Custom</PresentationFormat>
  <Paragraphs>81</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Bebas Neue</vt:lpstr>
      <vt:lpstr>Wingdings</vt:lpstr>
      <vt:lpstr>Poppins SemiBold</vt:lpstr>
      <vt:lpstr>Arial</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Microsoft account</cp:lastModifiedBy>
  <cp:revision>48</cp:revision>
  <dcterms:created xsi:type="dcterms:W3CDTF">2023-05-22T01:34:35Z</dcterms:created>
  <dcterms:modified xsi:type="dcterms:W3CDTF">2025-05-07T12:06:10Z</dcterms:modified>
</cp:coreProperties>
</file>